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5"/>
  </p:notesMasterIdLst>
  <p:sldIdLst>
    <p:sldId id="518" r:id="rId2"/>
    <p:sldId id="731" r:id="rId3"/>
    <p:sldId id="742" r:id="rId4"/>
    <p:sldId id="732" r:id="rId5"/>
    <p:sldId id="733" r:id="rId6"/>
    <p:sldId id="734" r:id="rId7"/>
    <p:sldId id="735" r:id="rId8"/>
    <p:sldId id="736" r:id="rId9"/>
    <p:sldId id="737" r:id="rId10"/>
    <p:sldId id="747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66" r:id="rId20"/>
    <p:sldId id="667" r:id="rId21"/>
    <p:sldId id="668" r:id="rId22"/>
    <p:sldId id="669" r:id="rId23"/>
    <p:sldId id="670" r:id="rId24"/>
    <p:sldId id="671" r:id="rId25"/>
    <p:sldId id="672" r:id="rId26"/>
    <p:sldId id="673" r:id="rId27"/>
    <p:sldId id="674" r:id="rId28"/>
    <p:sldId id="750" r:id="rId29"/>
    <p:sldId id="751" r:id="rId30"/>
    <p:sldId id="752" r:id="rId31"/>
    <p:sldId id="753" r:id="rId32"/>
    <p:sldId id="675" r:id="rId33"/>
    <p:sldId id="676" r:id="rId34"/>
    <p:sldId id="677" r:id="rId35"/>
    <p:sldId id="678" r:id="rId36"/>
    <p:sldId id="679" r:id="rId37"/>
    <p:sldId id="680" r:id="rId38"/>
    <p:sldId id="681" r:id="rId39"/>
    <p:sldId id="682" r:id="rId40"/>
    <p:sldId id="683" r:id="rId41"/>
    <p:sldId id="684" r:id="rId42"/>
    <p:sldId id="685" r:id="rId43"/>
    <p:sldId id="686" r:id="rId44"/>
    <p:sldId id="758" r:id="rId45"/>
    <p:sldId id="687" r:id="rId46"/>
    <p:sldId id="688" r:id="rId47"/>
    <p:sldId id="689" r:id="rId48"/>
    <p:sldId id="690" r:id="rId49"/>
    <p:sldId id="691" r:id="rId50"/>
    <p:sldId id="692" r:id="rId51"/>
    <p:sldId id="693" r:id="rId52"/>
    <p:sldId id="694" r:id="rId53"/>
    <p:sldId id="695" r:id="rId54"/>
    <p:sldId id="696" r:id="rId55"/>
    <p:sldId id="697" r:id="rId56"/>
    <p:sldId id="755" r:id="rId57"/>
    <p:sldId id="698" r:id="rId58"/>
    <p:sldId id="699" r:id="rId59"/>
    <p:sldId id="700" r:id="rId60"/>
    <p:sldId id="701" r:id="rId61"/>
    <p:sldId id="702" r:id="rId62"/>
    <p:sldId id="703" r:id="rId63"/>
    <p:sldId id="704" r:id="rId64"/>
    <p:sldId id="705" r:id="rId65"/>
    <p:sldId id="706" r:id="rId66"/>
    <p:sldId id="707" r:id="rId67"/>
    <p:sldId id="708" r:id="rId68"/>
    <p:sldId id="709" r:id="rId69"/>
    <p:sldId id="756" r:id="rId70"/>
    <p:sldId id="710" r:id="rId71"/>
    <p:sldId id="711" r:id="rId72"/>
    <p:sldId id="712" r:id="rId73"/>
    <p:sldId id="713" r:id="rId74"/>
    <p:sldId id="714" r:id="rId75"/>
    <p:sldId id="715" r:id="rId76"/>
    <p:sldId id="716" r:id="rId77"/>
    <p:sldId id="717" r:id="rId78"/>
    <p:sldId id="718" r:id="rId79"/>
    <p:sldId id="719" r:id="rId80"/>
    <p:sldId id="720" r:id="rId81"/>
    <p:sldId id="721" r:id="rId82"/>
    <p:sldId id="722" r:id="rId83"/>
    <p:sldId id="723" r:id="rId84"/>
  </p:sldIdLst>
  <p:sldSz cx="9144000" cy="6858000" type="screen4x3"/>
  <p:notesSz cx="6797675" cy="9926638"/>
  <p:custDataLst>
    <p:tags r:id="rId8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7063" autoAdjust="0"/>
  </p:normalViewPr>
  <p:slideViewPr>
    <p:cSldViewPr>
      <p:cViewPr varScale="1">
        <p:scale>
          <a:sx n="78" d="100"/>
          <a:sy n="78" d="100"/>
        </p:scale>
        <p:origin x="1761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2" y="12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2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90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9990DF4-4AA0-48E6-9107-94C84BAB76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82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90DF4-4AA0-48E6-9107-94C84BAB7657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89E40-2A13-4D78-A46B-BB9A4DFCD9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93DE7-588D-4690-A6B9-F15AA0926A8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B5B29-4EFE-434A-8959-ED7D638A5DD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52533-EE90-4F68-9935-DC895C27B88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0FBBE9-F54F-4BB7-BE94-ED028622B5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66376-42D9-4E99-962E-71C0C5D15C2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7BEA27-B81F-472E-BE6C-197C918A871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FADC6-7E3F-4B0C-8DEB-3C4A2B65E31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7E460-9EDC-4EED-9E2E-7AAC2272E2C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524FC-DE51-4B2E-A32F-A6C7457CD7D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F07C9-FB02-4333-A7B1-C2165EFB07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CSE 576, Spring 2008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Structure from Motion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ea typeface="新細明體" pitchFamily="18" charset="-120"/>
              </a:defRPr>
            </a:lvl1pPr>
          </a:lstStyle>
          <a:p>
            <a:pPr>
              <a:defRPr/>
            </a:pPr>
            <a:fld id="{01862127-B67A-441F-8E38-1706E3EF6CA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685800" y="1524000"/>
            <a:ext cx="7772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zh-TW" b="1" smtClean="0">
                <a:ea typeface="新細明體" charset="-120"/>
              </a:rPr>
              <a:t>Advanced Computer Vision </a:t>
            </a:r>
            <a:endParaRPr lang="zh-TW" altLang="en-US" smtClean="0">
              <a:ea typeface="新細明體" charset="-120"/>
            </a:endParaRPr>
          </a:p>
        </p:txBody>
      </p:sp>
      <p:sp>
        <p:nvSpPr>
          <p:cNvPr id="2051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205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43BBFC-37A9-489A-8035-72E1EFC79FDF}" type="slidenum">
              <a:rPr lang="en-US" altLang="zh-TW" smtClean="0">
                <a:ea typeface="新細明體" charset="-120"/>
              </a:rPr>
              <a:pPr/>
              <a:t>1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2053" name="副標題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lnSpc>
                <a:spcPct val="150000"/>
              </a:lnSpc>
              <a:buFontTx/>
              <a:buNone/>
            </a:pPr>
            <a:r>
              <a:rPr lang="en-US" altLang="zh-TW" smtClean="0">
                <a:solidFill>
                  <a:srgbClr val="22228B"/>
                </a:solidFill>
                <a:ea typeface="新細明體" charset="-120"/>
              </a:rPr>
              <a:t> Chapter 7</a:t>
            </a:r>
          </a:p>
          <a:p>
            <a:pPr algn="ctr" eaLnBrk="1" hangingPunct="1">
              <a:lnSpc>
                <a:spcPct val="150000"/>
              </a:lnSpc>
              <a:buFontTx/>
              <a:buNone/>
            </a:pPr>
            <a:r>
              <a:rPr lang="en-US" altLang="zh-TW" smtClean="0">
                <a:solidFill>
                  <a:srgbClr val="22228B"/>
                </a:solidFill>
                <a:latin typeface="Century" pitchFamily="18" charset="0"/>
                <a:ea typeface="Batang" pitchFamily="18" charset="-127"/>
              </a:rPr>
              <a:t>S</a:t>
            </a:r>
            <a:r>
              <a:rPr lang="en-US" altLang="zh-TW" sz="2400" smtClean="0">
                <a:solidFill>
                  <a:srgbClr val="22228B"/>
                </a:solidFill>
                <a:latin typeface="Century" pitchFamily="18" charset="0"/>
                <a:ea typeface="Batang" pitchFamily="18" charset="-127"/>
              </a:rPr>
              <a:t>TRUCTURE</a:t>
            </a:r>
            <a:r>
              <a:rPr lang="en-US" altLang="zh-TW" smtClean="0">
                <a:solidFill>
                  <a:srgbClr val="22228B"/>
                </a:solidFill>
                <a:latin typeface="Century" pitchFamily="18" charset="0"/>
                <a:ea typeface="Batang" pitchFamily="18" charset="-127"/>
              </a:rPr>
              <a:t> </a:t>
            </a:r>
            <a:r>
              <a:rPr lang="en-US" altLang="zh-TW" sz="2400" smtClean="0">
                <a:solidFill>
                  <a:srgbClr val="22228B"/>
                </a:solidFill>
                <a:latin typeface="Century" pitchFamily="18" charset="0"/>
                <a:ea typeface="Batang" pitchFamily="18" charset="-127"/>
              </a:rPr>
              <a:t>FROM</a:t>
            </a:r>
            <a:r>
              <a:rPr lang="en-US" altLang="zh-TW" smtClean="0">
                <a:solidFill>
                  <a:srgbClr val="22228B"/>
                </a:solidFill>
                <a:latin typeface="Century" pitchFamily="18" charset="0"/>
                <a:ea typeface="Batang" pitchFamily="18" charset="-127"/>
              </a:rPr>
              <a:t> M</a:t>
            </a:r>
            <a:r>
              <a:rPr lang="en-US" altLang="zh-TW" sz="2400" smtClean="0">
                <a:solidFill>
                  <a:srgbClr val="22228B"/>
                </a:solidFill>
                <a:latin typeface="Century" pitchFamily="18" charset="0"/>
                <a:ea typeface="Batang" pitchFamily="18" charset="-127"/>
              </a:rPr>
              <a:t>OTION</a:t>
            </a:r>
            <a:endParaRPr lang="en-US" altLang="zh-TW" smtClean="0">
              <a:solidFill>
                <a:srgbClr val="22228B"/>
              </a:solidFill>
              <a:latin typeface="Century" pitchFamily="18" charset="0"/>
              <a:ea typeface="Batang" pitchFamily="18" charset="-127"/>
            </a:endParaRPr>
          </a:p>
          <a:p>
            <a:pPr algn="ctr" eaLnBrk="1" hangingPunct="1">
              <a:lnSpc>
                <a:spcPct val="150000"/>
              </a:lnSpc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 algn="ctr" eaLnBrk="1" hangingPunct="1"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 algn="ctr" eaLnBrk="1" hangingPunct="1">
              <a:buFontTx/>
              <a:buNone/>
            </a:pPr>
            <a:r>
              <a:rPr lang="en-US" altLang="zh-TW" sz="2000" smtClean="0">
                <a:ea typeface="新細明體" charset="-120"/>
              </a:rPr>
              <a:t>Presented by</a:t>
            </a:r>
          </a:p>
          <a:p>
            <a:pPr algn="ctr" eaLnBrk="1" hangingPunct="1">
              <a:buFontTx/>
              <a:buNone/>
            </a:pPr>
            <a:r>
              <a:rPr lang="en-US" altLang="zh-TW" sz="2000" smtClean="0">
                <a:ea typeface="新細明體" charset="-120"/>
              </a:rPr>
              <a:t>Prof. Chiou-Shann Fuh &amp; Po-Kai Yang(</a:t>
            </a:r>
            <a:r>
              <a:rPr lang="zh-TW" altLang="en-US" sz="2000" smtClean="0">
                <a:ea typeface="新細明體" charset="-120"/>
              </a:rPr>
              <a:t>楊博凱</a:t>
            </a:r>
            <a:r>
              <a:rPr lang="en-US" altLang="zh-TW" sz="2000" smtClean="0">
                <a:ea typeface="新細明體" charset="-120"/>
              </a:rPr>
              <a:t>)</a:t>
            </a:r>
          </a:p>
          <a:p>
            <a:pPr algn="ctr" eaLnBrk="1" hangingPunct="1">
              <a:buFontTx/>
              <a:buNone/>
            </a:pPr>
            <a:r>
              <a:rPr lang="en-US" altLang="zh-TW" sz="2000" smtClean="0">
                <a:ea typeface="新細明體" charset="-120"/>
              </a:rPr>
              <a:t>Y05214@ms1.ylh.gov.tw         </a:t>
            </a:r>
          </a:p>
          <a:p>
            <a:pPr eaLnBrk="1" hangingPunct="1"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 eaLnBrk="1" hangingPunct="1">
              <a:buFontTx/>
              <a:buNone/>
            </a:pPr>
            <a:r>
              <a:rPr lang="en-US" altLang="zh-TW" smtClean="0">
                <a:ea typeface="新細明體" charset="-120"/>
              </a:rPr>
              <a:t>                        </a:t>
            </a:r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>
                <a:ea typeface="新細明體" charset="-120"/>
              </a:rPr>
              <a:t>Introduction</a:t>
            </a:r>
            <a:endParaRPr lang="zh-TW" altLang="en-US" sz="3200" dirty="0" smtClean="0">
              <a:ea typeface="新細明體" charset="-120"/>
            </a:endParaRPr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lnSpc>
                <a:spcPts val="3800"/>
              </a:lnSpc>
              <a:buNone/>
            </a:pPr>
            <a:r>
              <a:rPr lang="en-US" altLang="zh-TW" dirty="0" smtClean="0">
                <a:ea typeface="新細明體" charset="-120"/>
              </a:rPr>
              <a:t>The topics of projective geometry and structure from motion are extremely rich (such as trifocal tensor, algebraic techniques for full self-calibration)</a:t>
            </a:r>
          </a:p>
          <a:p>
            <a:pPr marL="514350" indent="-514350" eaLnBrk="1" hangingPunct="1">
              <a:lnSpc>
                <a:spcPts val="3800"/>
              </a:lnSpc>
              <a:buNone/>
            </a:pPr>
            <a:r>
              <a:rPr lang="en-US" altLang="zh-TW" dirty="0" smtClean="0">
                <a:ea typeface="新細明體" charset="-120"/>
              </a:rPr>
              <a:t>This chapter focus on the basics that are useful in large-scale, image-based reconstruction problems</a:t>
            </a:r>
          </a:p>
        </p:txBody>
      </p:sp>
      <p:sp>
        <p:nvSpPr>
          <p:cNvPr id="410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10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1045F3-5F40-460B-A609-4B0E71206612}" type="slidenum">
              <a:rPr lang="en-US" altLang="zh-TW" smtClean="0">
                <a:ea typeface="新細明體" charset="-120"/>
              </a:rPr>
              <a:pPr/>
              <a:t>10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ea typeface="新細明體" charset="-120"/>
              </a:rPr>
              <a:t>7.1 Triangulation 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Estimating a point’s 3D location when it is seen from multiple cameras is known as </a:t>
            </a:r>
            <a:r>
              <a:rPr lang="en-US" altLang="zh-TW" i="1" dirty="0" smtClean="0">
                <a:ea typeface="新細明體" charset="-120"/>
              </a:rPr>
              <a:t>triangulation</a:t>
            </a:r>
          </a:p>
          <a:p>
            <a:r>
              <a:rPr lang="en-US" altLang="zh-TW" dirty="0" smtClean="0">
                <a:ea typeface="新細明體" charset="-120"/>
              </a:rPr>
              <a:t>It is a converse of pose estimation problem</a:t>
            </a:r>
          </a:p>
          <a:p>
            <a:r>
              <a:rPr lang="en-US" altLang="zh-TW" dirty="0" smtClean="0">
                <a:ea typeface="新細明體" charset="-120"/>
              </a:rPr>
              <a:t>Given projection matrices, 3D points can be computed from their measured image positions in two or more views</a:t>
            </a:r>
          </a:p>
        </p:txBody>
      </p:sp>
      <p:sp>
        <p:nvSpPr>
          <p:cNvPr id="1536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1536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7DBDF8-0A58-4EF5-A38C-746517C0DCB6}" type="slidenum">
              <a:rPr lang="en-US" altLang="zh-TW" smtClean="0">
                <a:ea typeface="新細明體" charset="-120"/>
              </a:rPr>
              <a:pPr/>
              <a:t>11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Triangulation (cont).</a:t>
            </a:r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6123FC-78C7-4446-975D-734A66BB25E2}" type="slidenum">
              <a:rPr lang="en-US" altLang="zh-TW" smtClean="0">
                <a:ea typeface="新細明體" charset="-120"/>
              </a:rPr>
              <a:pPr/>
              <a:t>12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16389" name="图片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2286000"/>
            <a:ext cx="9144000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Triangulation (cont).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Find the 3D point </a:t>
            </a:r>
            <a:r>
              <a:rPr lang="en-US" altLang="zh-TW" i="1" dirty="0" smtClean="0">
                <a:ea typeface="新細明體" charset="-120"/>
              </a:rPr>
              <a:t>p</a:t>
            </a:r>
            <a:r>
              <a:rPr lang="en-US" altLang="zh-TW" dirty="0" smtClean="0">
                <a:ea typeface="新細明體" charset="-120"/>
              </a:rPr>
              <a:t> that lies closest to all of the 3D rays corresponding to the 2D matching feature locations {</a:t>
            </a:r>
            <a:r>
              <a:rPr lang="en-US" altLang="zh-TW" i="1" dirty="0" err="1" smtClean="0">
                <a:ea typeface="新細明體" charset="-120"/>
              </a:rPr>
              <a:t>x</a:t>
            </a:r>
            <a:r>
              <a:rPr lang="en-US" altLang="zh-TW" i="1" baseline="-25000" dirty="0" err="1" smtClean="0">
                <a:ea typeface="新細明體" charset="-120"/>
              </a:rPr>
              <a:t>j</a:t>
            </a:r>
            <a:r>
              <a:rPr lang="en-US" altLang="zh-TW" dirty="0" smtClean="0">
                <a:ea typeface="新細明體" charset="-120"/>
              </a:rPr>
              <a:t>} observed by cameras {</a:t>
            </a:r>
            <a:r>
              <a:rPr lang="en-US" altLang="zh-TW" i="1" dirty="0" err="1" smtClean="0">
                <a:ea typeface="新細明體" charset="-120"/>
              </a:rPr>
              <a:t>P</a:t>
            </a:r>
            <a:r>
              <a:rPr lang="en-US" altLang="zh-TW" i="1" baseline="-25000" dirty="0" err="1" smtClean="0">
                <a:ea typeface="新細明體" charset="-120"/>
              </a:rPr>
              <a:t>j</a:t>
            </a:r>
            <a:r>
              <a:rPr lang="en-US" altLang="zh-TW" baseline="-25000" dirty="0" smtClean="0">
                <a:ea typeface="新細明體" charset="-120"/>
              </a:rPr>
              <a:t> =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i="1" dirty="0" err="1" smtClean="0">
                <a:ea typeface="新細明體" charset="-120"/>
              </a:rPr>
              <a:t>K</a:t>
            </a:r>
            <a:r>
              <a:rPr lang="en-US" altLang="zh-TW" i="1" baseline="-25000" dirty="0" err="1" smtClean="0">
                <a:ea typeface="新細明體" charset="-120"/>
              </a:rPr>
              <a:t>j</a:t>
            </a:r>
            <a:r>
              <a:rPr lang="en-US" altLang="zh-TW" baseline="-25000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[</a:t>
            </a:r>
            <a:r>
              <a:rPr lang="en-US" altLang="zh-TW" i="1" dirty="0" err="1" smtClean="0">
                <a:ea typeface="新細明體" charset="-120"/>
              </a:rPr>
              <a:t>R</a:t>
            </a:r>
            <a:r>
              <a:rPr lang="en-US" altLang="zh-TW" i="1" baseline="-25000" dirty="0" err="1" smtClean="0">
                <a:ea typeface="新細明體" charset="-120"/>
              </a:rPr>
              <a:t>j</a:t>
            </a:r>
            <a:r>
              <a:rPr lang="en-US" altLang="zh-TW" baseline="-25000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| </a:t>
            </a:r>
            <a:r>
              <a:rPr lang="en-US" altLang="zh-TW" i="1" dirty="0" err="1" smtClean="0">
                <a:ea typeface="新細明體" charset="-120"/>
              </a:rPr>
              <a:t>t</a:t>
            </a:r>
            <a:r>
              <a:rPr lang="en-US" altLang="zh-TW" i="1" baseline="-25000" dirty="0" err="1" smtClean="0">
                <a:ea typeface="新細明體" charset="-120"/>
              </a:rPr>
              <a:t>j</a:t>
            </a:r>
            <a:r>
              <a:rPr lang="en-US" altLang="zh-TW" dirty="0" smtClean="0">
                <a:ea typeface="新細明體" charset="-120"/>
              </a:rPr>
              <a:t>] }</a:t>
            </a:r>
          </a:p>
          <a:p>
            <a:pPr>
              <a:buFontTx/>
              <a:buNone/>
            </a:pPr>
            <a:r>
              <a:rPr lang="en-US" altLang="zh-TW" baseline="-25000" dirty="0" smtClean="0">
                <a:ea typeface="新細明體" charset="-120"/>
              </a:rPr>
              <a:t> </a:t>
            </a:r>
          </a:p>
          <a:p>
            <a:pPr>
              <a:buFontTx/>
              <a:buNone/>
            </a:pPr>
            <a:r>
              <a:rPr lang="en-US" altLang="zh-TW" baseline="-25000" dirty="0" smtClean="0">
                <a:ea typeface="新細明體" charset="-120"/>
              </a:rPr>
              <a:t>                  </a:t>
            </a:r>
            <a:r>
              <a:rPr lang="en-US" altLang="zh-TW" i="1" baseline="-25000" dirty="0" smtClean="0">
                <a:ea typeface="新細明體" charset="-120"/>
              </a:rPr>
              <a:t> </a:t>
            </a:r>
            <a:r>
              <a:rPr lang="en-US" altLang="zh-TW" i="1" dirty="0" smtClean="0">
                <a:ea typeface="新細明體" charset="-120"/>
              </a:rPr>
              <a:t>  </a:t>
            </a:r>
            <a:r>
              <a:rPr lang="en-US" altLang="zh-TW" i="1" dirty="0" err="1" smtClean="0">
                <a:ea typeface="新細明體" charset="-120"/>
              </a:rPr>
              <a:t>t</a:t>
            </a:r>
            <a:r>
              <a:rPr lang="en-US" altLang="zh-TW" i="1" baseline="-25000" dirty="0" err="1" smtClean="0">
                <a:ea typeface="新細明體" charset="-120"/>
              </a:rPr>
              <a:t>j</a:t>
            </a:r>
            <a:r>
              <a:rPr lang="en-US" altLang="zh-TW" i="1" dirty="0" smtClean="0">
                <a:ea typeface="新細明體" charset="-120"/>
              </a:rPr>
              <a:t> = -</a:t>
            </a:r>
            <a:r>
              <a:rPr lang="en-US" altLang="zh-TW" i="1" dirty="0" err="1" smtClean="0">
                <a:ea typeface="新細明體" charset="-120"/>
              </a:rPr>
              <a:t>R</a:t>
            </a:r>
            <a:r>
              <a:rPr lang="en-US" altLang="zh-TW" i="1" baseline="-25000" dirty="0" err="1" smtClean="0">
                <a:ea typeface="新細明體" charset="-120"/>
              </a:rPr>
              <a:t>j</a:t>
            </a:r>
            <a:r>
              <a:rPr lang="en-US" altLang="zh-TW" i="1" dirty="0" err="1" smtClean="0">
                <a:ea typeface="新細明體" charset="-120"/>
              </a:rPr>
              <a:t>c</a:t>
            </a:r>
            <a:r>
              <a:rPr lang="en-US" altLang="zh-TW" i="1" baseline="-25000" dirty="0" err="1" smtClean="0">
                <a:ea typeface="新細明體" charset="-120"/>
              </a:rPr>
              <a:t>j</a:t>
            </a:r>
            <a:endParaRPr lang="en-US" altLang="zh-TW" i="1" baseline="-25000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i="1" baseline="-25000" dirty="0" smtClean="0">
                <a:ea typeface="新細明體" charset="-120"/>
              </a:rPr>
              <a:t>             </a:t>
            </a:r>
          </a:p>
          <a:p>
            <a:pPr>
              <a:buFontTx/>
              <a:buNone/>
            </a:pPr>
            <a:r>
              <a:rPr lang="en-US" altLang="zh-TW" sz="1600" baseline="-25000" dirty="0" smtClean="0">
                <a:ea typeface="新細明體" charset="-120"/>
              </a:rPr>
              <a:t> </a:t>
            </a:r>
            <a:r>
              <a:rPr lang="en-US" altLang="zh-TW" sz="1600" dirty="0" smtClean="0">
                <a:ea typeface="新細明體" charset="-120"/>
              </a:rPr>
              <a:t>             </a:t>
            </a:r>
            <a:r>
              <a:rPr lang="en-US" altLang="zh-TW" sz="2000" i="1" dirty="0" err="1" smtClean="0">
                <a:ea typeface="新細明體" charset="-120"/>
              </a:rPr>
              <a:t>c</a:t>
            </a:r>
            <a:r>
              <a:rPr lang="en-US" altLang="zh-TW" sz="2000" i="1" baseline="-25000" dirty="0" err="1" smtClean="0">
                <a:ea typeface="新細明體" charset="-120"/>
              </a:rPr>
              <a:t>j</a:t>
            </a:r>
            <a:r>
              <a:rPr lang="en-US" altLang="zh-TW" sz="2000" dirty="0" smtClean="0">
                <a:ea typeface="新細明體" charset="-120"/>
              </a:rPr>
              <a:t> is the </a:t>
            </a:r>
            <a:r>
              <a:rPr lang="en-US" altLang="zh-TW" sz="2000" i="1" dirty="0" err="1" smtClean="0">
                <a:ea typeface="新細明體" charset="-120"/>
              </a:rPr>
              <a:t>j</a:t>
            </a:r>
            <a:r>
              <a:rPr lang="en-US" altLang="zh-TW" sz="2000" dirty="0" err="1" smtClean="0">
                <a:ea typeface="新細明體" charset="-120"/>
              </a:rPr>
              <a:t>th</a:t>
            </a:r>
            <a:r>
              <a:rPr lang="en-US" altLang="zh-TW" sz="2000" dirty="0" smtClean="0">
                <a:ea typeface="新細明體" charset="-120"/>
              </a:rPr>
              <a:t> camera center.</a:t>
            </a:r>
            <a:r>
              <a:rPr lang="en-US" altLang="zh-TW" sz="2000" i="1" baseline="-25000" dirty="0" smtClean="0">
                <a:ea typeface="新細明體" charset="-120"/>
              </a:rPr>
              <a:t> </a:t>
            </a:r>
            <a:r>
              <a:rPr lang="en-US" altLang="zh-TW" i="1" baseline="-25000" dirty="0" smtClean="0">
                <a:ea typeface="新細明體" charset="-120"/>
              </a:rPr>
              <a:t>                   </a:t>
            </a:r>
            <a:endParaRPr lang="en-US" altLang="zh-TW" baseline="-25000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baseline="-25000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             </a:t>
            </a:r>
            <a:endParaRPr lang="en-US" altLang="zh-TW" baseline="-250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baseline="-25000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baseline="-25000" dirty="0" smtClean="0">
                <a:ea typeface="新細明體" charset="-120"/>
              </a:rPr>
              <a:t>         </a:t>
            </a:r>
          </a:p>
          <a:p>
            <a:pPr>
              <a:buFontTx/>
              <a:buNone/>
            </a:pPr>
            <a:r>
              <a:rPr lang="en-US" altLang="zh-TW" baseline="-25000" dirty="0" smtClean="0">
                <a:ea typeface="新細明體" charset="-120"/>
              </a:rPr>
              <a:t>        </a:t>
            </a:r>
            <a:r>
              <a:rPr lang="en-US" altLang="zh-TW" dirty="0" smtClean="0">
                <a:ea typeface="新細明體" charset="-120"/>
              </a:rPr>
              <a:t> </a:t>
            </a:r>
            <a:endParaRPr lang="en-US" altLang="zh-TW" baseline="-250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baseline="-25000" dirty="0" smtClean="0">
              <a:ea typeface="新細明體" charset="-12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F45A53-B417-45E4-97BB-A75475E3CF0A}" type="slidenum">
              <a:rPr lang="en-US" altLang="zh-TW" smtClean="0">
                <a:ea typeface="新細明體" charset="-120"/>
              </a:rPr>
              <a:pPr/>
              <a:t>13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17414" name="图片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3429000"/>
            <a:ext cx="35750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Triangulation (cont).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685800" y="3505200"/>
            <a:ext cx="7924800" cy="4343400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The rays originate at </a:t>
            </a:r>
            <a:r>
              <a:rPr lang="en-US" altLang="zh-TW" i="1" smtClean="0">
                <a:ea typeface="新細明體" charset="-120"/>
              </a:rPr>
              <a:t>c</a:t>
            </a:r>
            <a:r>
              <a:rPr lang="en-US" altLang="zh-TW" i="1" baseline="-25000" smtClean="0">
                <a:ea typeface="新細明體" charset="-120"/>
              </a:rPr>
              <a:t>j</a:t>
            </a:r>
            <a:r>
              <a:rPr lang="en-US" altLang="zh-TW" smtClean="0">
                <a:ea typeface="新細明體" charset="-120"/>
              </a:rPr>
              <a:t> in a direction </a:t>
            </a:r>
          </a:p>
          <a:p>
            <a:pPr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r>
              <a:rPr lang="en-US" altLang="zh-TW" smtClean="0">
                <a:ea typeface="新細明體" charset="-120"/>
              </a:rPr>
              <a:t>Minimize the distance between the rays and p.</a:t>
            </a:r>
          </a:p>
          <a:p>
            <a:pPr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mtClean="0">
                <a:ea typeface="新細明體" charset="-120"/>
              </a:rPr>
              <a:t>  	which has a minimum at</a:t>
            </a:r>
          </a:p>
        </p:txBody>
      </p:sp>
      <p:sp>
        <p:nvSpPr>
          <p:cNvPr id="1843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1843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FAF0C3-E098-45D4-B906-AB41ACBD4F04}" type="slidenum">
              <a:rPr lang="en-US" altLang="zh-TW" smtClean="0">
                <a:ea typeface="新細明體" charset="-120"/>
              </a:rPr>
              <a:pPr/>
              <a:t>14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18438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4114800"/>
            <a:ext cx="25908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图片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5105400"/>
            <a:ext cx="2133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图片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5715000"/>
            <a:ext cx="2197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图片 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1676400"/>
            <a:ext cx="26670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Triangulation (cont).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762000" y="3505200"/>
            <a:ext cx="7772400" cy="4343400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Hence, The nearest point to </a:t>
            </a:r>
            <a:r>
              <a:rPr lang="en-US" altLang="zh-TW" i="1" smtClean="0">
                <a:ea typeface="新細明體" charset="-120"/>
              </a:rPr>
              <a:t>p</a:t>
            </a:r>
            <a:r>
              <a:rPr lang="en-US" altLang="zh-TW" smtClean="0">
                <a:ea typeface="新細明體" charset="-120"/>
              </a:rPr>
              <a:t> on this ray, which is denoted as </a:t>
            </a:r>
            <a:r>
              <a:rPr lang="en-US" altLang="zh-TW" i="1" smtClean="0">
                <a:ea typeface="新細明體" charset="-120"/>
              </a:rPr>
              <a:t>q</a:t>
            </a:r>
            <a:r>
              <a:rPr lang="en-US" altLang="zh-TW" i="1" baseline="-25000" smtClean="0">
                <a:ea typeface="新細明體" charset="-120"/>
              </a:rPr>
              <a:t>j</a:t>
            </a:r>
            <a:r>
              <a:rPr lang="en-US" altLang="zh-TW" smtClean="0">
                <a:ea typeface="新細明體" charset="-120"/>
              </a:rPr>
              <a:t>,  </a:t>
            </a:r>
          </a:p>
          <a:p>
            <a:endParaRPr lang="en-US" altLang="zh-TW" smtClean="0">
              <a:ea typeface="新細明體" charset="-120"/>
            </a:endParaRPr>
          </a:p>
          <a:p>
            <a:r>
              <a:rPr lang="en-US" altLang="zh-TW" smtClean="0">
                <a:ea typeface="新細明體" charset="-120"/>
              </a:rPr>
              <a:t>The squared distance between </a:t>
            </a:r>
            <a:r>
              <a:rPr lang="en-US" altLang="zh-TW" i="1" smtClean="0">
                <a:ea typeface="新細明體" charset="-120"/>
              </a:rPr>
              <a:t>p</a:t>
            </a:r>
            <a:r>
              <a:rPr lang="en-US" altLang="zh-TW" smtClean="0">
                <a:ea typeface="新細明體" charset="-120"/>
              </a:rPr>
              <a:t> and </a:t>
            </a:r>
            <a:r>
              <a:rPr lang="en-US" altLang="zh-TW" i="1" smtClean="0">
                <a:ea typeface="新細明體" charset="-120"/>
              </a:rPr>
              <a:t>q</a:t>
            </a:r>
            <a:r>
              <a:rPr lang="en-US" altLang="zh-TW" i="1" baseline="-25000" smtClean="0">
                <a:ea typeface="新細明體" charset="-120"/>
              </a:rPr>
              <a:t>j</a:t>
            </a:r>
            <a:r>
              <a:rPr lang="en-US" altLang="zh-TW" smtClean="0">
                <a:ea typeface="新細明體" charset="-120"/>
              </a:rPr>
              <a:t> is</a:t>
            </a:r>
          </a:p>
          <a:p>
            <a:pPr>
              <a:buFontTx/>
              <a:buNone/>
            </a:pPr>
            <a:endParaRPr lang="en-US" altLang="zh-TW" i="1" baseline="300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i="1" baseline="300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mtClean="0">
              <a:ea typeface="新細明體" charset="-120"/>
            </a:endParaRPr>
          </a:p>
        </p:txBody>
      </p:sp>
      <p:sp>
        <p:nvSpPr>
          <p:cNvPr id="1946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194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788D67-EC0E-4B2C-9861-0AE65AC24E24}" type="slidenum">
              <a:rPr lang="en-US" altLang="zh-TW" smtClean="0">
                <a:ea typeface="新細明體" charset="-120"/>
              </a:rPr>
              <a:pPr/>
              <a:t>15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19462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5562600"/>
            <a:ext cx="552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图片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4495800"/>
            <a:ext cx="5245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图片 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1676400"/>
            <a:ext cx="26670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Triangulation (cont).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685800" y="2971800"/>
            <a:ext cx="7772400" cy="4343400"/>
          </a:xfrm>
        </p:spPr>
        <p:txBody>
          <a:bodyPr/>
          <a:lstStyle/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r>
              <a:rPr lang="en-US" altLang="zh-TW" dirty="0" smtClean="0">
                <a:ea typeface="新細明體" charset="-120"/>
              </a:rPr>
              <a:t>The optimal value for </a:t>
            </a:r>
            <a:r>
              <a:rPr lang="en-US" altLang="zh-TW" i="1" dirty="0" smtClean="0">
                <a:ea typeface="新細明體" charset="-120"/>
              </a:rPr>
              <a:t>p</a:t>
            </a:r>
            <a:r>
              <a:rPr lang="en-US" altLang="zh-TW" dirty="0" smtClean="0">
                <a:ea typeface="新細明體" charset="-120"/>
              </a:rPr>
              <a:t>, which lies closest to all of the rays, can be computed as a regular least square problem by summing over all the </a:t>
            </a:r>
            <a:r>
              <a:rPr lang="en-US" altLang="zh-TW" i="1" dirty="0" smtClean="0">
                <a:ea typeface="新細明體" charset="-120"/>
              </a:rPr>
              <a:t>r</a:t>
            </a:r>
            <a:r>
              <a:rPr lang="en-US" altLang="zh-TW" i="1" baseline="-25000" dirty="0" smtClean="0">
                <a:ea typeface="新細明體" charset="-120"/>
              </a:rPr>
              <a:t>j</a:t>
            </a:r>
            <a:r>
              <a:rPr lang="en-US" altLang="zh-TW" i="1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and finding the optimal value of </a:t>
            </a:r>
            <a:r>
              <a:rPr lang="en-US" altLang="zh-TW" i="1" dirty="0" smtClean="0">
                <a:ea typeface="新細明體" charset="-120"/>
              </a:rPr>
              <a:t>p,</a:t>
            </a:r>
          </a:p>
          <a:p>
            <a:pPr>
              <a:buFontTx/>
              <a:buNone/>
            </a:pPr>
            <a:endParaRPr lang="en-US" altLang="zh-TW" i="1" baseline="300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i="1" baseline="300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</p:txBody>
      </p:sp>
      <p:sp>
        <p:nvSpPr>
          <p:cNvPr id="2048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D364CA-FC9A-4501-ABC4-FD2F272224AE}" type="slidenum">
              <a:rPr lang="en-US" altLang="zh-TW" smtClean="0">
                <a:ea typeface="新細明體" charset="-120"/>
              </a:rPr>
              <a:pPr/>
              <a:t>16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2048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5257800"/>
            <a:ext cx="358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图片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1676400"/>
            <a:ext cx="26670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Triangulation (cont).</a:t>
            </a:r>
          </a:p>
        </p:txBody>
      </p:sp>
      <p:sp>
        <p:nvSpPr>
          <p:cNvPr id="17411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3" cstate="print"/>
            <a:stretch>
              <a:fillRect l="-1412" t="-1404"/>
            </a:stretch>
          </a:blipFill>
          <a:extLst>
            <a:ext uri="{91240B29-F687-4f45-9708-019B960494DF}"/>
            <a:ext uri="{FAA26D3D-D897-4be2-8F04-BA451C77F1D7}"/>
          </a:extLst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150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215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A0FD62-AC9D-4A1C-9002-A14C7B43CD68}" type="slidenum">
              <a:rPr lang="en-US" altLang="zh-TW" smtClean="0">
                <a:ea typeface="新細明體" charset="-120"/>
              </a:rPr>
              <a:pPr/>
              <a:t>17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Triangulation (cont).</a:t>
            </a:r>
          </a:p>
        </p:txBody>
      </p:sp>
      <p:sp>
        <p:nvSpPr>
          <p:cNvPr id="18435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2" cstate="print"/>
            <a:stretch>
              <a:fillRect l="-1647"/>
            </a:stretch>
          </a:blipFill>
          <a:extLst>
            <a:ext uri="{91240B29-F687-4f45-9708-019B960494DF}"/>
            <a:ext uri="{FAA26D3D-D897-4be2-8F04-BA451C77F1D7}"/>
          </a:extLst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253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225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1B9DAA-5584-46C9-9346-1CD4867FF275}" type="slidenum">
              <a:rPr lang="en-US" altLang="zh-TW" smtClean="0">
                <a:ea typeface="新細明體" charset="-120"/>
              </a:rPr>
              <a:pPr/>
              <a:t>18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Triangulation (cont).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7772400" cy="434340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this set of non-linear equations can be converted into a linear least squares problem by multiplying both sides of the denominator. </a:t>
            </a:r>
          </a:p>
          <a:p>
            <a:pPr>
              <a:buFontTx/>
              <a:buNone/>
            </a:pPr>
            <a:endParaRPr lang="en-US" altLang="zh-TW" sz="2400" smtClean="0">
              <a:ea typeface="新細明體" charset="-120"/>
            </a:endParaRPr>
          </a:p>
          <a:p>
            <a:r>
              <a:rPr lang="en-US" altLang="zh-TW" sz="2400" smtClean="0">
                <a:ea typeface="新細明體" charset="-120"/>
              </a:rPr>
              <a:t>If we use homogeneous coordinates </a:t>
            </a:r>
            <a:r>
              <a:rPr lang="en-US" altLang="zh-TW" sz="2400" i="1" smtClean="0">
                <a:ea typeface="新細明體" charset="-120"/>
              </a:rPr>
              <a:t>p</a:t>
            </a:r>
            <a:r>
              <a:rPr lang="en-US" altLang="zh-TW" sz="2400" smtClean="0">
                <a:ea typeface="新細明體" charset="-120"/>
              </a:rPr>
              <a:t>=(</a:t>
            </a:r>
            <a:r>
              <a:rPr lang="en-US" altLang="zh-TW" sz="2400" i="1" smtClean="0">
                <a:ea typeface="新細明體" charset="-120"/>
              </a:rPr>
              <a:t>X,Y,Z,W</a:t>
            </a:r>
            <a:r>
              <a:rPr lang="en-US" altLang="zh-TW" sz="2400" smtClean="0">
                <a:ea typeface="新細明體" charset="-120"/>
              </a:rPr>
              <a:t>), the resulting set of equation is homogeneous and is solved as singular value decomposition (SVD).</a:t>
            </a:r>
          </a:p>
        </p:txBody>
      </p:sp>
      <p:sp>
        <p:nvSpPr>
          <p:cNvPr id="2355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235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03E2BC-0BCD-49FF-84BC-22592F6065B7}" type="slidenum">
              <a:rPr lang="en-US" altLang="zh-TW" smtClean="0">
                <a:ea typeface="新細明體" charset="-120"/>
              </a:rPr>
              <a:pPr/>
              <a:t>19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>
                <a:ea typeface="新細明體" charset="-120"/>
              </a:rPr>
              <a:t>Introduction</a:t>
            </a:r>
            <a:endParaRPr lang="zh-TW" altLang="en-US" sz="3200" dirty="0" smtClean="0">
              <a:ea typeface="新細明體" charset="-120"/>
            </a:endParaRPr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lnSpc>
                <a:spcPts val="3800"/>
              </a:lnSpc>
              <a:buNone/>
            </a:pPr>
            <a:r>
              <a:rPr lang="en-US" altLang="zh-TW" dirty="0" smtClean="0">
                <a:ea typeface="新細明體" charset="-120"/>
              </a:rPr>
              <a:t>Chapter 6:</a:t>
            </a:r>
          </a:p>
          <a:p>
            <a:pPr marL="514350" indent="-514350" eaLnBrk="1" hangingPunct="1">
              <a:lnSpc>
                <a:spcPts val="3800"/>
              </a:lnSpc>
              <a:buNone/>
            </a:pPr>
            <a:r>
              <a:rPr lang="en-US" altLang="zh-TW" dirty="0" smtClean="0">
                <a:ea typeface="新細明體" charset="-120"/>
              </a:rPr>
              <a:t>	2D and 3D point sets </a:t>
            </a:r>
            <a:r>
              <a:rPr lang="en-US" altLang="zh-TW" dirty="0" smtClean="0">
                <a:ea typeface="新細明體" charset="-120"/>
                <a:sym typeface="Wingdings" pitchFamily="2" charset="2"/>
              </a:rPr>
              <a:t> estimate camera pose and internal calibration parameters</a:t>
            </a:r>
          </a:p>
          <a:p>
            <a:pPr marL="514350" indent="-514350" eaLnBrk="1" hangingPunct="1">
              <a:lnSpc>
                <a:spcPts val="3800"/>
              </a:lnSpc>
              <a:buNone/>
            </a:pPr>
            <a:r>
              <a:rPr lang="en-US" altLang="zh-TW" dirty="0" smtClean="0">
                <a:ea typeface="新細明體" charset="-120"/>
                <a:sym typeface="Wingdings" pitchFamily="2" charset="2"/>
              </a:rPr>
              <a:t>Chapter 7:</a:t>
            </a:r>
          </a:p>
          <a:p>
            <a:pPr marL="514350" indent="-514350" eaLnBrk="1" hangingPunct="1">
              <a:lnSpc>
                <a:spcPts val="3800"/>
              </a:lnSpc>
              <a:buNone/>
            </a:pPr>
            <a:r>
              <a:rPr lang="en-US" altLang="zh-TW" dirty="0" smtClean="0">
                <a:ea typeface="新細明體" charset="-120"/>
                <a:sym typeface="Wingdings" pitchFamily="2" charset="2"/>
              </a:rPr>
              <a:t>	Converse: estimating location of 3D points from multiple images given only sparse set of correspondence between image features</a:t>
            </a:r>
            <a:endParaRPr lang="zh-TW" altLang="en-US" dirty="0" smtClean="0">
              <a:ea typeface="新細明體" charset="-120"/>
            </a:endParaRPr>
          </a:p>
        </p:txBody>
      </p:sp>
      <p:sp>
        <p:nvSpPr>
          <p:cNvPr id="410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10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1045F3-5F40-460B-A609-4B0E71206612}" type="slidenum">
              <a:rPr lang="en-US" altLang="zh-TW" smtClean="0">
                <a:ea typeface="新細明體" charset="-120"/>
              </a:rPr>
              <a:pPr/>
              <a:t>2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7.2 Two-Frame Structure from Motion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ea typeface="新細明體" charset="-120"/>
              </a:rPr>
              <a:t>So far in study of 3D reconstruction, we have always assumed that either 3D points position or the 3D camera poses </a:t>
            </a:r>
            <a:r>
              <a:rPr lang="en-US" altLang="zh-TW" sz="2400" b="1" dirty="0" smtClean="0">
                <a:ea typeface="新細明體" charset="-120"/>
              </a:rPr>
              <a:t>are known </a:t>
            </a:r>
            <a:r>
              <a:rPr lang="en-US" altLang="zh-TW" sz="2400" dirty="0" smtClean="0">
                <a:ea typeface="新細明體" charset="-120"/>
              </a:rPr>
              <a:t>in advance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ea typeface="宋体" pitchFamily="2" charset="-122"/>
              </a:rPr>
              <a:t>In this section, we take our first look at </a:t>
            </a:r>
            <a:r>
              <a:rPr lang="en-US" altLang="zh-CN" sz="2400" i="1" dirty="0" smtClean="0">
                <a:ea typeface="宋体" pitchFamily="2" charset="-122"/>
              </a:rPr>
              <a:t>structure from motion</a:t>
            </a:r>
            <a:r>
              <a:rPr lang="en-US" altLang="zh-CN" sz="2400" dirty="0" smtClean="0">
                <a:ea typeface="宋体" pitchFamily="2" charset="-122"/>
              </a:rPr>
              <a:t>, which is the </a:t>
            </a:r>
            <a:r>
              <a:rPr lang="en-US" altLang="zh-CN" sz="2400" b="1" dirty="0" smtClean="0">
                <a:ea typeface="宋体" pitchFamily="2" charset="-122"/>
              </a:rPr>
              <a:t>simultaneous recovery of 3D structure and pose</a:t>
            </a:r>
            <a:r>
              <a:rPr lang="en-US" altLang="zh-CN" sz="2400" dirty="0" smtClean="0">
                <a:ea typeface="宋体" pitchFamily="2" charset="-122"/>
              </a:rPr>
              <a:t> from image correspondences</a:t>
            </a: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2458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245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9321D-8BB9-41EF-B719-1CA7F9C96612}" type="slidenum">
              <a:rPr lang="en-US" altLang="zh-TW" smtClean="0">
                <a:ea typeface="新細明體" charset="-120"/>
              </a:rPr>
              <a:pPr/>
              <a:t>20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25603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2560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B228BE-2300-4B35-B974-C7A04B2A6795}" type="slidenum">
              <a:rPr lang="en-US" altLang="zh-TW" smtClean="0">
                <a:ea typeface="新細明體" charset="-120"/>
              </a:rPr>
              <a:pPr/>
              <a:t>21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25605" name="图片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450" y="1828800"/>
            <a:ext cx="88455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266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Figure shows a 3D point </a:t>
            </a:r>
            <a:r>
              <a:rPr lang="en-US" altLang="zh-TW" i="1" smtClean="0">
                <a:ea typeface="新細明體" charset="-120"/>
              </a:rPr>
              <a:t>p </a:t>
            </a:r>
            <a:r>
              <a:rPr lang="en-US" altLang="zh-TW" smtClean="0">
                <a:ea typeface="新細明體" charset="-120"/>
              </a:rPr>
              <a:t>being viewed from two cameras whose relative position can be encoded by a rotation </a:t>
            </a:r>
            <a:r>
              <a:rPr lang="en-US" altLang="zh-TW" i="1" smtClean="0">
                <a:ea typeface="新細明體" charset="-120"/>
              </a:rPr>
              <a:t>R</a:t>
            </a:r>
            <a:r>
              <a:rPr lang="en-US" altLang="zh-TW" smtClean="0">
                <a:ea typeface="新細明體" charset="-120"/>
              </a:rPr>
              <a:t> and a translation </a:t>
            </a:r>
            <a:r>
              <a:rPr lang="en-US" altLang="zh-TW" i="1" smtClean="0">
                <a:ea typeface="新細明體" charset="-120"/>
              </a:rPr>
              <a:t>t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ea typeface="新細明體" charset="-120"/>
              </a:rPr>
              <a:t>We do not know anything about the camera positions</a:t>
            </a:r>
          </a:p>
          <a:p>
            <a:r>
              <a:rPr lang="en-US" altLang="zh-TW" smtClean="0">
                <a:ea typeface="新細明體" charset="-120"/>
              </a:rPr>
              <a:t>Without loss of generality, we can set the first camera at the origin </a:t>
            </a:r>
            <a:r>
              <a:rPr lang="en-US" altLang="zh-TW" i="1" smtClean="0">
                <a:ea typeface="新細明體" charset="-120"/>
              </a:rPr>
              <a:t>c</a:t>
            </a:r>
            <a:r>
              <a:rPr lang="en-US" altLang="zh-TW" i="1" baseline="-25000" smtClean="0">
                <a:ea typeface="新細明體" charset="-120"/>
              </a:rPr>
              <a:t>0</a:t>
            </a:r>
            <a:r>
              <a:rPr lang="en-US" altLang="zh-TW" smtClean="0">
                <a:ea typeface="新細明體" charset="-120"/>
              </a:rPr>
              <a:t>=0</a:t>
            </a:r>
          </a:p>
          <a:p>
            <a:pPr>
              <a:buFontTx/>
              <a:buNone/>
            </a:pPr>
            <a:r>
              <a:rPr lang="en-US" altLang="zh-TW" smtClean="0">
                <a:ea typeface="新細明體" charset="-120"/>
              </a:rPr>
              <a:t>    and at a orientation </a:t>
            </a:r>
            <a:r>
              <a:rPr lang="en-US" altLang="zh-TW" i="1" smtClean="0">
                <a:ea typeface="新細明體" charset="-120"/>
              </a:rPr>
              <a:t>R</a:t>
            </a:r>
            <a:r>
              <a:rPr lang="en-US" altLang="zh-TW" i="1" baseline="-25000" smtClean="0">
                <a:ea typeface="新細明體" charset="-120"/>
              </a:rPr>
              <a:t>0</a:t>
            </a:r>
            <a:r>
              <a:rPr lang="en-US" altLang="zh-TW" smtClean="0">
                <a:ea typeface="新細明體" charset="-120"/>
              </a:rPr>
              <a:t>=</a:t>
            </a:r>
            <a:r>
              <a:rPr lang="en-US" altLang="zh-TW" i="1" smtClean="0">
                <a:ea typeface="新細明體" charset="-120"/>
              </a:rPr>
              <a:t>I </a:t>
            </a:r>
            <a:endParaRPr lang="zh-TW" altLang="en-US" i="1" smtClean="0">
              <a:ea typeface="新細明體" charset="-120"/>
            </a:endParaRPr>
          </a:p>
        </p:txBody>
      </p:sp>
      <p:sp>
        <p:nvSpPr>
          <p:cNvPr id="2662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2662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7C8CD3-412E-43DC-96B9-626AB22D3BD7}" type="slidenum">
              <a:rPr lang="en-US" altLang="zh-TW" smtClean="0">
                <a:ea typeface="新細明體" charset="-120"/>
              </a:rPr>
              <a:pPr/>
              <a:t>22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27651" name="內容版面配置區 2"/>
          <p:cNvSpPr>
            <a:spLocks noGrp="1"/>
          </p:cNvSpPr>
          <p:nvPr>
            <p:ph idx="1"/>
          </p:nvPr>
        </p:nvSpPr>
        <p:spPr>
          <a:xfrm>
            <a:off x="533400" y="1447800"/>
            <a:ext cx="7772400" cy="4343400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The observed location of point </a:t>
            </a:r>
            <a:r>
              <a:rPr lang="en-US" altLang="zh-TW" i="1" smtClean="0">
                <a:ea typeface="新細明體" charset="-120"/>
              </a:rPr>
              <a:t>p </a:t>
            </a:r>
            <a:r>
              <a:rPr lang="en-US" altLang="zh-TW" smtClean="0">
                <a:ea typeface="新細明體" charset="-120"/>
              </a:rPr>
              <a:t>in the first image,                  is mapped into the second image by the transformation </a:t>
            </a:r>
          </a:p>
          <a:p>
            <a:pPr>
              <a:buFontTx/>
              <a:buNone/>
            </a:pPr>
            <a:endParaRPr lang="en-US" altLang="zh-TW" i="1" smtClean="0">
              <a:ea typeface="新細明體" charset="-120"/>
            </a:endParaRPr>
          </a:p>
          <a:p>
            <a:r>
              <a:rPr lang="en-US" altLang="zh-TW" smtClean="0">
                <a:ea typeface="新細明體" charset="-120"/>
              </a:rPr>
              <a:t>The ray direction vectors. </a:t>
            </a:r>
            <a:endParaRPr lang="zh-TW" altLang="en-US" smtClean="0">
              <a:ea typeface="新細明體" charset="-120"/>
            </a:endParaRPr>
          </a:p>
        </p:txBody>
      </p:sp>
      <p:sp>
        <p:nvSpPr>
          <p:cNvPr id="2765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2765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7DA9E9-5C6E-42F8-9B68-9BC395F69431}" type="slidenum">
              <a:rPr lang="en-US" altLang="zh-TW" smtClean="0">
                <a:ea typeface="新細明體" charset="-120"/>
              </a:rPr>
              <a:pPr/>
              <a:t>23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27654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981200"/>
            <a:ext cx="13589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图片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971800"/>
            <a:ext cx="45593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图片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3886200"/>
            <a:ext cx="17399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3505200"/>
            <a:ext cx="373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28675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2867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368213-02D8-4322-A9C1-2CB048480486}" type="slidenum">
              <a:rPr lang="en-US" altLang="zh-TW" smtClean="0">
                <a:ea typeface="新細明體" charset="-120"/>
              </a:rPr>
              <a:pPr/>
              <a:t>24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28677" name="內容版面配置區 8"/>
          <p:cNvSpPr>
            <a:spLocks noGrp="1"/>
          </p:cNvSpPr>
          <p:nvPr>
            <p:ph idx="1"/>
          </p:nvPr>
        </p:nvSpPr>
        <p:spPr>
          <a:xfrm>
            <a:off x="685800" y="3124200"/>
            <a:ext cx="7772400" cy="4343400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Taking the cross product of both the sides with </a:t>
            </a:r>
            <a:r>
              <a:rPr lang="en-US" altLang="zh-TW" i="1" smtClean="0">
                <a:ea typeface="新細明體" charset="-120"/>
              </a:rPr>
              <a:t>t</a:t>
            </a:r>
            <a:r>
              <a:rPr lang="en-US" altLang="zh-TW" smtClean="0">
                <a:ea typeface="新細明體" charset="-120"/>
              </a:rPr>
              <a:t> in order to annihilate it on the right hand side yields</a:t>
            </a:r>
            <a:br>
              <a:rPr lang="en-US" altLang="zh-TW" smtClean="0">
                <a:ea typeface="新細明體" charset="-120"/>
              </a:rPr>
            </a:br>
            <a:r>
              <a:rPr lang="en-US" altLang="zh-TW" smtClean="0">
                <a:ea typeface="新細明體" charset="-120"/>
              </a:rPr>
              <a:t/>
            </a:r>
            <a:br>
              <a:rPr lang="en-US" altLang="zh-TW" smtClean="0">
                <a:ea typeface="新細明體" charset="-120"/>
              </a:rPr>
            </a:br>
            <a:endParaRPr lang="en-US" altLang="zh-TW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>
              <a:buFontTx/>
              <a:buNone/>
            </a:pPr>
            <a:endParaRPr lang="zh-TW" altLang="en-US" smtClean="0">
              <a:ea typeface="新細明體" charset="-120"/>
            </a:endParaRPr>
          </a:p>
        </p:txBody>
      </p:sp>
      <p:pic>
        <p:nvPicPr>
          <p:cNvPr id="28678" name="图片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590800"/>
            <a:ext cx="45593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4648200"/>
            <a:ext cx="3657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 bwMode="auto">
          <a:xfrm>
            <a:off x="4876800" y="4800600"/>
            <a:ext cx="533400" cy="4572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124200" y="4800600"/>
            <a:ext cx="533400" cy="4572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29699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2970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1A3724-BC4D-4049-B13B-DEFDA5B3B7F2}" type="slidenum">
              <a:rPr lang="en-US" altLang="zh-TW" smtClean="0">
                <a:ea typeface="新細明體" charset="-120"/>
              </a:rPr>
              <a:pPr/>
              <a:t>25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29701" name="內容版面配置區 8"/>
          <p:cNvSpPr>
            <a:spLocks noGrp="1"/>
          </p:cNvSpPr>
          <p:nvPr>
            <p:ph idx="1"/>
          </p:nvPr>
        </p:nvSpPr>
        <p:spPr>
          <a:xfrm>
            <a:off x="685800" y="1752600"/>
            <a:ext cx="7848600" cy="4343400"/>
          </a:xfrm>
        </p:spPr>
        <p:txBody>
          <a:bodyPr/>
          <a:lstStyle/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r>
              <a:rPr lang="en-US" altLang="zh-TW" dirty="0" smtClean="0">
                <a:ea typeface="新細明體" charset="-120"/>
              </a:rPr>
              <a:t>Taking the dot product of both the sides with</a:t>
            </a: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       yields</a:t>
            </a: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r>
              <a:rPr lang="en-US" altLang="zh-CN" dirty="0" smtClean="0">
                <a:ea typeface="宋体" pitchFamily="2" charset="-122"/>
              </a:rPr>
              <a:t>The cross product matrix [</a:t>
            </a:r>
            <a:r>
              <a:rPr lang="en-US" altLang="zh-CN" b="1" i="1" dirty="0" smtClean="0">
                <a:ea typeface="宋体" pitchFamily="2" charset="-122"/>
              </a:rPr>
              <a:t>t</a:t>
            </a:r>
            <a:r>
              <a:rPr lang="en-US" altLang="zh-CN" dirty="0" smtClean="0">
                <a:ea typeface="宋体" pitchFamily="2" charset="-122"/>
              </a:rPr>
              <a:t>]</a:t>
            </a:r>
            <a:r>
              <a:rPr lang="en-US" altLang="zh-CN" baseline="-25000" dirty="0" smtClean="0">
                <a:ea typeface="宋体" pitchFamily="2" charset="-122"/>
              </a:rPr>
              <a:t>x</a:t>
            </a:r>
            <a:r>
              <a:rPr lang="en-US" altLang="zh-CN" dirty="0" smtClean="0">
                <a:ea typeface="宋体" pitchFamily="2" charset="-122"/>
              </a:rPr>
              <a:t> is skew symmetric and returns 0 when pre- and post-multiplied by the same vector </a:t>
            </a: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endParaRPr lang="zh-TW" altLang="en-US" dirty="0" smtClean="0">
              <a:ea typeface="新細明體" charset="-120"/>
            </a:endParaRPr>
          </a:p>
        </p:txBody>
      </p:sp>
      <p:pic>
        <p:nvPicPr>
          <p:cNvPr id="29702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352800"/>
            <a:ext cx="4394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图片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2743200"/>
            <a:ext cx="45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 bwMode="auto">
          <a:xfrm>
            <a:off x="2819400" y="3429000"/>
            <a:ext cx="533400" cy="4572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029200" y="3429000"/>
            <a:ext cx="533400" cy="4572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0723" name="內容版面配置區 2"/>
          <p:cNvSpPr>
            <a:spLocks noGrp="1"/>
          </p:cNvSpPr>
          <p:nvPr>
            <p:ph idx="1"/>
          </p:nvPr>
        </p:nvSpPr>
        <p:spPr>
          <a:xfrm>
            <a:off x="533400" y="1828800"/>
            <a:ext cx="7772400" cy="4343400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We therefore arrive at the basic </a:t>
            </a:r>
            <a:r>
              <a:rPr lang="en-US" altLang="zh-TW" dirty="0" err="1" smtClean="0">
                <a:ea typeface="新細明體" charset="-120"/>
              </a:rPr>
              <a:t>epipolar</a:t>
            </a:r>
            <a:r>
              <a:rPr lang="en-US" altLang="zh-TW" dirty="0" smtClean="0">
                <a:ea typeface="新細明體" charset="-120"/>
              </a:rPr>
              <a:t> constraint </a:t>
            </a: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r>
              <a:rPr lang="en-US" altLang="zh-TW" i="1" dirty="0" smtClean="0">
                <a:ea typeface="新細明體" charset="-120"/>
              </a:rPr>
              <a:t>E</a:t>
            </a:r>
            <a:r>
              <a:rPr lang="en-US" altLang="zh-TW" dirty="0" smtClean="0">
                <a:ea typeface="新細明體" charset="-120"/>
              </a:rPr>
              <a:t> : </a:t>
            </a:r>
            <a:r>
              <a:rPr lang="en-US" altLang="zh-TW" b="1" i="1" dirty="0" smtClean="0">
                <a:ea typeface="新細明體" charset="-120"/>
              </a:rPr>
              <a:t>essential matrix</a:t>
            </a:r>
            <a:r>
              <a:rPr lang="en-US" altLang="zh-TW" dirty="0" smtClean="0">
                <a:ea typeface="新細明體" charset="-120"/>
              </a:rPr>
              <a:t> </a:t>
            </a:r>
            <a:endParaRPr lang="zh-TW" altLang="en-US" dirty="0" smtClean="0">
              <a:ea typeface="新細明體" charset="-120"/>
            </a:endParaRPr>
          </a:p>
        </p:txBody>
      </p:sp>
      <p:sp>
        <p:nvSpPr>
          <p:cNvPr id="3072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072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A1FE8C-F27F-4F5A-8B9D-14A297646CFF}" type="slidenum">
              <a:rPr lang="en-US" altLang="zh-TW" smtClean="0">
                <a:ea typeface="新細明體" charset="-120"/>
              </a:rPr>
              <a:pPr/>
              <a:t>26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0726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2895600"/>
            <a:ext cx="1981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图片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657600"/>
            <a:ext cx="373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图片 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419600"/>
            <a:ext cx="1778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1747" name="內容版面配置區 2"/>
          <p:cNvSpPr>
            <a:spLocks noGrp="1"/>
          </p:cNvSpPr>
          <p:nvPr>
            <p:ph idx="1"/>
          </p:nvPr>
        </p:nvSpPr>
        <p:spPr>
          <a:xfrm>
            <a:off x="533400" y="1828800"/>
            <a:ext cx="7772400" cy="434340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An alternative way to derive the </a:t>
            </a:r>
            <a:r>
              <a:rPr lang="en-US" altLang="zh-CN" dirty="0" err="1" smtClean="0">
                <a:ea typeface="宋体" pitchFamily="2" charset="-122"/>
              </a:rPr>
              <a:t>epipolar</a:t>
            </a:r>
            <a:r>
              <a:rPr lang="en-US" altLang="zh-CN" dirty="0" smtClean="0">
                <a:ea typeface="宋体" pitchFamily="2" charset="-122"/>
              </a:rPr>
              <a:t> constraint is to use the </a:t>
            </a:r>
            <a:r>
              <a:rPr lang="en-US" altLang="zh-CN" dirty="0" err="1" smtClean="0">
                <a:ea typeface="宋体" pitchFamily="2" charset="-122"/>
              </a:rPr>
              <a:t>coplanarity</a:t>
            </a:r>
            <a:endParaRPr lang="en-US" altLang="zh-CN" dirty="0" smtClean="0">
              <a:ea typeface="宋体" pitchFamily="2" charset="-122"/>
            </a:endParaRPr>
          </a:p>
          <a:p>
            <a:endParaRPr lang="en-US" altLang="zh-CN" dirty="0" smtClean="0">
              <a:ea typeface="宋体" pitchFamily="2" charset="-122"/>
            </a:endParaRP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	</a:t>
            </a:r>
          </a:p>
        </p:txBody>
      </p:sp>
      <p:sp>
        <p:nvSpPr>
          <p:cNvPr id="3174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17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31C290-805D-46F2-BDD5-67A594D90A47}" type="slidenum">
              <a:rPr lang="en-US" altLang="zh-TW" smtClean="0">
                <a:ea typeface="新細明體" charset="-120"/>
              </a:rPr>
              <a:pPr/>
              <a:t>27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1750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971800"/>
            <a:ext cx="75438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图片 1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5029200"/>
            <a:ext cx="1981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581400"/>
            <a:ext cx="373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1747" name="內容版面配置區 2"/>
          <p:cNvSpPr>
            <a:spLocks noGrp="1"/>
          </p:cNvSpPr>
          <p:nvPr>
            <p:ph idx="1"/>
          </p:nvPr>
        </p:nvSpPr>
        <p:spPr>
          <a:xfrm>
            <a:off x="533400" y="1828800"/>
            <a:ext cx="7772400" cy="434340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An alternative way to derive the </a:t>
            </a:r>
            <a:r>
              <a:rPr lang="en-US" altLang="zh-CN" dirty="0" err="1" smtClean="0">
                <a:ea typeface="宋体" pitchFamily="2" charset="-122"/>
              </a:rPr>
              <a:t>epipolar</a:t>
            </a:r>
            <a:r>
              <a:rPr lang="en-US" altLang="zh-CN" dirty="0" smtClean="0">
                <a:ea typeface="宋体" pitchFamily="2" charset="-122"/>
              </a:rPr>
              <a:t> constraint is to use the </a:t>
            </a:r>
            <a:r>
              <a:rPr lang="en-US" altLang="zh-CN" dirty="0" err="1" smtClean="0">
                <a:ea typeface="宋体" pitchFamily="2" charset="-122"/>
              </a:rPr>
              <a:t>coplanarity</a:t>
            </a:r>
            <a:endParaRPr lang="en-US" altLang="zh-CN" dirty="0" smtClean="0">
              <a:ea typeface="宋体" pitchFamily="2" charset="-122"/>
            </a:endParaRPr>
          </a:p>
          <a:p>
            <a:endParaRPr lang="en-US" altLang="zh-CN" dirty="0" smtClean="0">
              <a:ea typeface="宋体" pitchFamily="2" charset="-122"/>
            </a:endParaRP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	</a:t>
            </a:r>
          </a:p>
        </p:txBody>
      </p:sp>
      <p:sp>
        <p:nvSpPr>
          <p:cNvPr id="3174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17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31C290-805D-46F2-BDD5-67A594D90A47}" type="slidenum">
              <a:rPr lang="en-US" altLang="zh-TW" smtClean="0">
                <a:ea typeface="新細明體" charset="-120"/>
              </a:rPr>
              <a:pPr/>
              <a:t>28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1750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971800"/>
            <a:ext cx="75438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图片 1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5029200"/>
            <a:ext cx="1981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581400"/>
            <a:ext cx="373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線單箭頭接點 11"/>
          <p:cNvCxnSpPr/>
          <p:nvPr/>
        </p:nvCxnSpPr>
        <p:spPr bwMode="auto">
          <a:xfrm flipV="1">
            <a:off x="1600200" y="4886325"/>
            <a:ext cx="609600" cy="60007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 bwMode="auto">
          <a:xfrm>
            <a:off x="762000" y="2895600"/>
            <a:ext cx="533400" cy="4572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1747" name="內容版面配置區 2"/>
          <p:cNvSpPr>
            <a:spLocks noGrp="1"/>
          </p:cNvSpPr>
          <p:nvPr>
            <p:ph idx="1"/>
          </p:nvPr>
        </p:nvSpPr>
        <p:spPr>
          <a:xfrm>
            <a:off x="533400" y="1828800"/>
            <a:ext cx="7772400" cy="434340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An alternative way to derive the </a:t>
            </a:r>
            <a:r>
              <a:rPr lang="en-US" altLang="zh-CN" dirty="0" err="1" smtClean="0">
                <a:ea typeface="宋体" pitchFamily="2" charset="-122"/>
              </a:rPr>
              <a:t>epipolar</a:t>
            </a:r>
            <a:r>
              <a:rPr lang="en-US" altLang="zh-CN" dirty="0" smtClean="0">
                <a:ea typeface="宋体" pitchFamily="2" charset="-122"/>
              </a:rPr>
              <a:t> constraint is to use the </a:t>
            </a:r>
            <a:r>
              <a:rPr lang="en-US" altLang="zh-CN" dirty="0" err="1" smtClean="0">
                <a:ea typeface="宋体" pitchFamily="2" charset="-122"/>
              </a:rPr>
              <a:t>coplanarity</a:t>
            </a:r>
            <a:endParaRPr lang="en-US" altLang="zh-CN" dirty="0" smtClean="0">
              <a:ea typeface="宋体" pitchFamily="2" charset="-122"/>
            </a:endParaRPr>
          </a:p>
          <a:p>
            <a:endParaRPr lang="en-US" altLang="zh-CN" dirty="0" smtClean="0">
              <a:ea typeface="宋体" pitchFamily="2" charset="-122"/>
            </a:endParaRP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	</a:t>
            </a:r>
          </a:p>
        </p:txBody>
      </p:sp>
      <p:sp>
        <p:nvSpPr>
          <p:cNvPr id="3174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17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31C290-805D-46F2-BDD5-67A594D90A47}" type="slidenum">
              <a:rPr lang="en-US" altLang="zh-TW" smtClean="0">
                <a:ea typeface="新細明體" charset="-120"/>
              </a:rPr>
              <a:pPr/>
              <a:t>29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1750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971800"/>
            <a:ext cx="75438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图片 1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5029200"/>
            <a:ext cx="1981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581400"/>
            <a:ext cx="373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線單箭頭接點 11"/>
          <p:cNvCxnSpPr/>
          <p:nvPr/>
        </p:nvCxnSpPr>
        <p:spPr bwMode="auto">
          <a:xfrm flipV="1">
            <a:off x="1600200" y="4886325"/>
            <a:ext cx="609600" cy="60007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 bwMode="auto">
          <a:xfrm>
            <a:off x="1295400" y="2895600"/>
            <a:ext cx="762000" cy="4572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3" name="直線單箭頭接點 12"/>
          <p:cNvCxnSpPr/>
          <p:nvPr/>
        </p:nvCxnSpPr>
        <p:spPr bwMode="auto">
          <a:xfrm flipH="1">
            <a:off x="2247900" y="4762500"/>
            <a:ext cx="1866900" cy="10477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267200" y="3886200"/>
            <a:ext cx="4105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dirty="0" smtClean="0">
                <a:ea typeface="新細明體" charset="-120"/>
              </a:rPr>
              <a:t>Rays corresponding to </a:t>
            </a:r>
            <a:r>
              <a:rPr lang="en-US" altLang="zh-TW" b="0" i="1" dirty="0" smtClean="0">
                <a:ea typeface="新細明體" charset="-120"/>
              </a:rPr>
              <a:t>x</a:t>
            </a:r>
            <a:r>
              <a:rPr lang="en-US" altLang="zh-TW" b="0" baseline="-25000" dirty="0" smtClean="0">
                <a:ea typeface="新細明體" charset="-120"/>
              </a:rPr>
              <a:t>0</a:t>
            </a:r>
            <a:r>
              <a:rPr lang="en-US" altLang="zh-TW" b="0" dirty="0" smtClean="0">
                <a:ea typeface="新細明體" charset="-120"/>
              </a:rPr>
              <a:t> and </a:t>
            </a:r>
            <a:r>
              <a:rPr lang="en-US" altLang="zh-TW" b="0" i="1" dirty="0" smtClean="0">
                <a:ea typeface="新細明體" charset="-120"/>
              </a:rPr>
              <a:t>x</a:t>
            </a:r>
            <a:r>
              <a:rPr lang="en-US" altLang="zh-TW" b="0" baseline="-25000" dirty="0">
                <a:ea typeface="新細明體" charset="-120"/>
              </a:rPr>
              <a:t>1</a:t>
            </a:r>
            <a:endParaRPr lang="zh-TW" altLang="en-US" b="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>
                <a:ea typeface="新細明體" charset="-120"/>
              </a:rPr>
              <a:t>What Is Structure from Motion?</a:t>
            </a:r>
            <a:endParaRPr lang="zh-TW" altLang="en-US" sz="3200" dirty="0" smtClean="0">
              <a:ea typeface="新細明體" charset="-120"/>
            </a:endParaRPr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Simultaneously estimate both 3D geometry (structure) and camera pose (motion)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Method for creating 3D models from 2D pictures of an object</a:t>
            </a:r>
            <a:endParaRPr lang="zh-TW" altLang="en-US" dirty="0" smtClean="0">
              <a:ea typeface="新細明體" charset="-120"/>
            </a:endParaRPr>
          </a:p>
          <a:p>
            <a:pPr marL="514350" indent="-51435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Biological equivalence: human recovery of 3D structure from projected 2D (retinal) motion field of a moving object or scene</a:t>
            </a:r>
          </a:p>
        </p:txBody>
      </p:sp>
      <p:sp>
        <p:nvSpPr>
          <p:cNvPr id="410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10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1045F3-5F40-460B-A609-4B0E71206612}" type="slidenum">
              <a:rPr lang="en-US" altLang="zh-TW" smtClean="0">
                <a:ea typeface="新細明體" charset="-120"/>
              </a:rPr>
              <a:pPr/>
              <a:t>3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1747" name="內容版面配置區 2"/>
          <p:cNvSpPr>
            <a:spLocks noGrp="1"/>
          </p:cNvSpPr>
          <p:nvPr>
            <p:ph idx="1"/>
          </p:nvPr>
        </p:nvSpPr>
        <p:spPr>
          <a:xfrm>
            <a:off x="533400" y="1828800"/>
            <a:ext cx="7772400" cy="434340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An alternative way to derive the </a:t>
            </a:r>
            <a:r>
              <a:rPr lang="en-US" altLang="zh-CN" dirty="0" err="1" smtClean="0">
                <a:ea typeface="宋体" pitchFamily="2" charset="-122"/>
              </a:rPr>
              <a:t>epipolar</a:t>
            </a:r>
            <a:r>
              <a:rPr lang="en-US" altLang="zh-CN" dirty="0" smtClean="0">
                <a:ea typeface="宋体" pitchFamily="2" charset="-122"/>
              </a:rPr>
              <a:t> constraint is to use the </a:t>
            </a:r>
            <a:r>
              <a:rPr lang="en-US" altLang="zh-CN" dirty="0" err="1" smtClean="0">
                <a:ea typeface="宋体" pitchFamily="2" charset="-122"/>
              </a:rPr>
              <a:t>coplanarity</a:t>
            </a:r>
            <a:endParaRPr lang="en-US" altLang="zh-CN" dirty="0" smtClean="0">
              <a:ea typeface="宋体" pitchFamily="2" charset="-122"/>
            </a:endParaRPr>
          </a:p>
          <a:p>
            <a:endParaRPr lang="en-US" altLang="zh-CN" dirty="0" smtClean="0">
              <a:ea typeface="宋体" pitchFamily="2" charset="-122"/>
            </a:endParaRP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	</a:t>
            </a:r>
          </a:p>
        </p:txBody>
      </p:sp>
      <p:sp>
        <p:nvSpPr>
          <p:cNvPr id="3174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17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31C290-805D-46F2-BDD5-67A594D90A47}" type="slidenum">
              <a:rPr lang="en-US" altLang="zh-TW" smtClean="0">
                <a:ea typeface="新細明體" charset="-120"/>
              </a:rPr>
              <a:pPr/>
              <a:t>30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1750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971800"/>
            <a:ext cx="75438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图片 1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5029200"/>
            <a:ext cx="1981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581400"/>
            <a:ext cx="373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線單箭頭接點 11"/>
          <p:cNvCxnSpPr/>
          <p:nvPr/>
        </p:nvCxnSpPr>
        <p:spPr bwMode="auto">
          <a:xfrm flipV="1">
            <a:off x="1600200" y="4886325"/>
            <a:ext cx="609600" cy="60007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 bwMode="auto">
          <a:xfrm>
            <a:off x="2057400" y="2895600"/>
            <a:ext cx="762000" cy="4572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3" name="直線單箭頭接點 12"/>
          <p:cNvCxnSpPr/>
          <p:nvPr/>
        </p:nvCxnSpPr>
        <p:spPr bwMode="auto">
          <a:xfrm flipH="1">
            <a:off x="1628775" y="5486400"/>
            <a:ext cx="30956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 bwMode="auto">
          <a:xfrm flipH="1">
            <a:off x="2247900" y="4762500"/>
            <a:ext cx="1866900" cy="10477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1747" name="內容版面配置區 2"/>
          <p:cNvSpPr>
            <a:spLocks noGrp="1"/>
          </p:cNvSpPr>
          <p:nvPr>
            <p:ph idx="1"/>
          </p:nvPr>
        </p:nvSpPr>
        <p:spPr>
          <a:xfrm>
            <a:off x="533400" y="1828800"/>
            <a:ext cx="7772400" cy="434340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An alternative way to derive the </a:t>
            </a:r>
            <a:r>
              <a:rPr lang="en-US" altLang="zh-CN" dirty="0" err="1" smtClean="0">
                <a:ea typeface="宋体" pitchFamily="2" charset="-122"/>
              </a:rPr>
              <a:t>epipolar</a:t>
            </a:r>
            <a:r>
              <a:rPr lang="en-US" altLang="zh-CN" dirty="0" smtClean="0">
                <a:ea typeface="宋体" pitchFamily="2" charset="-122"/>
              </a:rPr>
              <a:t> constraint is to use the </a:t>
            </a:r>
            <a:r>
              <a:rPr lang="en-US" altLang="zh-CN" dirty="0" err="1" smtClean="0">
                <a:ea typeface="宋体" pitchFamily="2" charset="-122"/>
              </a:rPr>
              <a:t>coplanarity</a:t>
            </a:r>
            <a:endParaRPr lang="en-US" altLang="zh-CN" dirty="0" smtClean="0">
              <a:ea typeface="宋体" pitchFamily="2" charset="-122"/>
            </a:endParaRPr>
          </a:p>
          <a:p>
            <a:endParaRPr lang="en-US" altLang="zh-CN" dirty="0" smtClean="0">
              <a:ea typeface="宋体" pitchFamily="2" charset="-122"/>
            </a:endParaRP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	</a:t>
            </a:r>
          </a:p>
        </p:txBody>
      </p:sp>
      <p:sp>
        <p:nvSpPr>
          <p:cNvPr id="3174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17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31C290-805D-46F2-BDD5-67A594D90A47}" type="slidenum">
              <a:rPr lang="en-US" altLang="zh-TW" smtClean="0">
                <a:ea typeface="新細明體" charset="-120"/>
              </a:rPr>
              <a:pPr/>
              <a:t>31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1750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971800"/>
            <a:ext cx="75438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图片 1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5029200"/>
            <a:ext cx="1981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581400"/>
            <a:ext cx="373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 bwMode="auto">
          <a:xfrm>
            <a:off x="6477000" y="2895600"/>
            <a:ext cx="1905000" cy="4572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277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The </a:t>
            </a:r>
            <a:r>
              <a:rPr lang="en-US" altLang="zh-TW" i="1" dirty="0" smtClean="0">
                <a:ea typeface="新細明體" charset="-120"/>
              </a:rPr>
              <a:t>essential matrix E</a:t>
            </a:r>
            <a:r>
              <a:rPr lang="en-US" altLang="zh-TW" dirty="0" smtClean="0">
                <a:ea typeface="新細明體" charset="-120"/>
              </a:rPr>
              <a:t> maps a point </a:t>
            </a: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  in image 0 into a line                    in image 1</a:t>
            </a:r>
          </a:p>
          <a:p>
            <a:pPr>
              <a:buFontTx/>
              <a:buNone/>
            </a:pPr>
            <a:r>
              <a:rPr lang="en-US" altLang="zh-TW" i="1" dirty="0" smtClean="0">
                <a:ea typeface="新細明體" charset="-120"/>
              </a:rPr>
              <a:t>    </a:t>
            </a:r>
            <a:r>
              <a:rPr lang="en-US" altLang="zh-TW" dirty="0" smtClean="0">
                <a:ea typeface="新細明體" charset="-120"/>
              </a:rPr>
              <a:t>since </a:t>
            </a: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  </a:t>
            </a: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endParaRPr lang="zh-TW" altLang="en-US" i="1" dirty="0" smtClean="0">
              <a:ea typeface="新細明體" charset="-120"/>
            </a:endParaRPr>
          </a:p>
        </p:txBody>
      </p:sp>
      <p:sp>
        <p:nvSpPr>
          <p:cNvPr id="3277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277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3B9DEF-04A1-43BC-AC19-013DB613AAB3}" type="slidenum">
              <a:rPr lang="en-US" altLang="zh-TW" smtClean="0">
                <a:ea typeface="新細明體" charset="-120"/>
              </a:rPr>
              <a:pPr/>
              <a:t>32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2774" name="图片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505200"/>
            <a:ext cx="373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图片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3622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图片 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819400"/>
            <a:ext cx="153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7" name="图片 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1752600"/>
            <a:ext cx="596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線單箭頭接點 9"/>
          <p:cNvCxnSpPr/>
          <p:nvPr/>
        </p:nvCxnSpPr>
        <p:spPr bwMode="auto">
          <a:xfrm flipV="1">
            <a:off x="5000625" y="4686300"/>
            <a:ext cx="476250" cy="7429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3795" name="內容版面配置區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4343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  </a:t>
            </a:r>
          </a:p>
          <a:p>
            <a:pPr>
              <a:buSzPct val="50000"/>
              <a:buFont typeface="Wingdings" pitchFamily="2" charset="2"/>
              <a:buChar char="l"/>
            </a:pPr>
            <a:r>
              <a:rPr lang="en-US" altLang="zh-TW" dirty="0" smtClean="0">
                <a:ea typeface="新細明體" charset="-120"/>
              </a:rPr>
              <a:t>All such lines must pass through the second </a:t>
            </a:r>
            <a:r>
              <a:rPr lang="en-US" altLang="zh-TW" dirty="0" err="1" smtClean="0">
                <a:ea typeface="新細明體" charset="-120"/>
              </a:rPr>
              <a:t>epipole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i="1" dirty="0" smtClean="0">
                <a:ea typeface="新細明體" charset="-120"/>
              </a:rPr>
              <a:t>e</a:t>
            </a:r>
            <a:r>
              <a:rPr lang="en-US" altLang="zh-TW" i="1" baseline="-25000" dirty="0" smtClean="0">
                <a:ea typeface="新細明體" charset="-120"/>
              </a:rPr>
              <a:t>1</a:t>
            </a:r>
            <a:r>
              <a:rPr lang="en-US" altLang="zh-TW" dirty="0" smtClean="0">
                <a:ea typeface="新細明體" charset="-120"/>
              </a:rPr>
              <a:t>, which is therefore defined as the </a:t>
            </a:r>
            <a:r>
              <a:rPr lang="en-US" altLang="zh-TW" u="sng" dirty="0" smtClean="0">
                <a:ea typeface="新細明體" charset="-120"/>
              </a:rPr>
              <a:t>left singular vector of </a:t>
            </a:r>
            <a:r>
              <a:rPr lang="en-US" altLang="zh-TW" i="1" u="sng" dirty="0" smtClean="0">
                <a:ea typeface="新細明體" charset="-120"/>
              </a:rPr>
              <a:t>E</a:t>
            </a:r>
            <a:r>
              <a:rPr lang="en-US" altLang="zh-TW" u="sng" dirty="0" smtClean="0">
                <a:ea typeface="新細明體" charset="-120"/>
              </a:rPr>
              <a:t> with 0 singular value</a:t>
            </a:r>
            <a:r>
              <a:rPr lang="en-US" altLang="zh-TW" dirty="0" smtClean="0">
                <a:ea typeface="新細明體" charset="-120"/>
              </a:rPr>
              <a:t>, or, equivalently the projection of the vector </a:t>
            </a:r>
            <a:r>
              <a:rPr lang="en-US" altLang="zh-TW" i="1" dirty="0" smtClean="0">
                <a:ea typeface="新細明體" charset="-120"/>
              </a:rPr>
              <a:t>t </a:t>
            </a:r>
            <a:r>
              <a:rPr lang="en-US" altLang="zh-TW" dirty="0" smtClean="0">
                <a:ea typeface="新細明體" charset="-120"/>
              </a:rPr>
              <a:t>into image 1.</a:t>
            </a: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endParaRPr lang="zh-TW" altLang="en-US" i="1" dirty="0" smtClean="0">
              <a:ea typeface="新細明體" charset="-120"/>
            </a:endParaRPr>
          </a:p>
        </p:txBody>
      </p:sp>
      <p:sp>
        <p:nvSpPr>
          <p:cNvPr id="3379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379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871D8B-8C4D-4DED-BAC1-0CA02B5D8C7B}" type="slidenum">
              <a:rPr lang="en-US" altLang="zh-TW" smtClean="0">
                <a:ea typeface="新細明體" charset="-120"/>
              </a:rPr>
              <a:pPr/>
              <a:t>33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3798" name="图片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733800"/>
            <a:ext cx="373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線單箭頭接點 6"/>
          <p:cNvCxnSpPr/>
          <p:nvPr/>
        </p:nvCxnSpPr>
        <p:spPr bwMode="auto">
          <a:xfrm flipV="1">
            <a:off x="5086350" y="4886325"/>
            <a:ext cx="476250" cy="7429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481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The transpose of these relationships gives us the </a:t>
            </a:r>
            <a:r>
              <a:rPr lang="en-US" altLang="zh-TW" dirty="0" err="1" smtClean="0">
                <a:ea typeface="新細明體" charset="-120"/>
              </a:rPr>
              <a:t>epipolar</a:t>
            </a:r>
            <a:r>
              <a:rPr lang="en-US" altLang="zh-TW" dirty="0" smtClean="0">
                <a:ea typeface="新細明體" charset="-120"/>
              </a:rPr>
              <a:t> line in the first image as </a:t>
            </a: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 and </a:t>
            </a:r>
            <a:r>
              <a:rPr lang="en-US" altLang="zh-TW" i="1" dirty="0" smtClean="0">
                <a:ea typeface="新細明體" charset="-120"/>
              </a:rPr>
              <a:t>e</a:t>
            </a:r>
            <a:r>
              <a:rPr lang="en-US" altLang="zh-TW" i="1" baseline="-25000" dirty="0" smtClean="0">
                <a:ea typeface="新細明體" charset="-120"/>
              </a:rPr>
              <a:t>0</a:t>
            </a:r>
            <a:r>
              <a:rPr lang="en-US" altLang="zh-TW" dirty="0" smtClean="0">
                <a:ea typeface="新細明體" charset="-120"/>
              </a:rPr>
              <a:t> as the </a:t>
            </a:r>
            <a:r>
              <a:rPr lang="en-US" altLang="zh-TW" u="sng" dirty="0" smtClean="0">
                <a:ea typeface="新細明體" charset="-120"/>
              </a:rPr>
              <a:t>zero value right singular vector </a:t>
            </a:r>
            <a:r>
              <a:rPr lang="en-US" altLang="zh-TW" dirty="0" smtClean="0">
                <a:ea typeface="新細明體" charset="-120"/>
              </a:rPr>
              <a:t>of </a:t>
            </a:r>
            <a:r>
              <a:rPr lang="en-US" altLang="zh-TW" i="1" dirty="0" smtClean="0">
                <a:ea typeface="新細明體" charset="-120"/>
              </a:rPr>
              <a:t>E.</a:t>
            </a:r>
          </a:p>
          <a:p>
            <a:pPr>
              <a:buFontTx/>
              <a:buNone/>
            </a:pPr>
            <a:endParaRPr lang="zh-TW" altLang="en-US" dirty="0" smtClean="0">
              <a:ea typeface="新細明體" charset="-120"/>
            </a:endParaRPr>
          </a:p>
        </p:txBody>
      </p:sp>
      <p:sp>
        <p:nvSpPr>
          <p:cNvPr id="3482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482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4414F5-35AA-4E63-A18D-7FF4E7A889D6}" type="slidenum">
              <a:rPr lang="en-US" altLang="zh-TW" smtClean="0">
                <a:ea typeface="新細明體" charset="-120"/>
              </a:rPr>
              <a:pPr/>
              <a:t>34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2286000"/>
            <a:ext cx="1114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图片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3733800"/>
            <a:ext cx="373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線單箭頭接點 7"/>
          <p:cNvCxnSpPr/>
          <p:nvPr/>
        </p:nvCxnSpPr>
        <p:spPr bwMode="auto">
          <a:xfrm flipH="1" flipV="1">
            <a:off x="3676650" y="5019675"/>
            <a:ext cx="466725" cy="63817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584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50000"/>
              <a:buFont typeface="Wingdings" pitchFamily="2" charset="2"/>
              <a:buChar char="l"/>
            </a:pPr>
            <a:r>
              <a:rPr lang="en-US" altLang="zh-TW" dirty="0" smtClean="0">
                <a:ea typeface="新細明體" charset="-120"/>
              </a:rPr>
              <a:t>Given the relationship                       ,</a:t>
            </a: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  How can we use it to recover the camera motion encoded in the essential matrix </a:t>
            </a:r>
            <a:r>
              <a:rPr lang="en-US" altLang="zh-TW" i="1" dirty="0" smtClean="0">
                <a:ea typeface="新細明體" charset="-120"/>
              </a:rPr>
              <a:t>E</a:t>
            </a:r>
            <a:r>
              <a:rPr lang="en-US" altLang="zh-TW" dirty="0" smtClean="0">
                <a:ea typeface="新細明體" charset="-120"/>
              </a:rPr>
              <a:t>?</a:t>
            </a:r>
          </a:p>
          <a:p>
            <a:pPr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-US" altLang="zh-TW" dirty="0" smtClean="0">
                <a:ea typeface="新細明體" charset="-120"/>
              </a:rPr>
              <a:t>If we have </a:t>
            </a:r>
            <a:r>
              <a:rPr lang="en-US" altLang="zh-TW" i="1" dirty="0" smtClean="0">
                <a:ea typeface="新細明體" charset="-120"/>
              </a:rPr>
              <a:t>N</a:t>
            </a:r>
            <a:r>
              <a:rPr lang="en-US" altLang="zh-TW" dirty="0" smtClean="0">
                <a:ea typeface="新細明體" charset="-120"/>
              </a:rPr>
              <a:t> corresponding measurements </a:t>
            </a:r>
          </a:p>
          <a:p>
            <a:pPr>
              <a:lnSpc>
                <a:spcPct val="150000"/>
              </a:lnSpc>
              <a:buSzPct val="50000"/>
              <a:buFontTx/>
              <a:buNone/>
            </a:pPr>
            <a:r>
              <a:rPr lang="en-US" altLang="zh-TW" dirty="0" smtClean="0">
                <a:ea typeface="新細明體" charset="-120"/>
              </a:rPr>
              <a:t>    {(</a:t>
            </a:r>
            <a:r>
              <a:rPr lang="en-US" altLang="zh-TW" i="1" dirty="0" smtClean="0">
                <a:ea typeface="新細明體" charset="-120"/>
              </a:rPr>
              <a:t>x</a:t>
            </a:r>
            <a:r>
              <a:rPr lang="en-US" altLang="zh-TW" i="1" baseline="-25000" dirty="0" smtClean="0">
                <a:ea typeface="新細明體" charset="-120"/>
              </a:rPr>
              <a:t>i0</a:t>
            </a:r>
            <a:r>
              <a:rPr lang="en-US" altLang="zh-TW" i="1" dirty="0" smtClean="0">
                <a:ea typeface="新細明體" charset="-120"/>
              </a:rPr>
              <a:t>,x</a:t>
            </a:r>
            <a:r>
              <a:rPr lang="en-US" altLang="zh-TW" i="1" baseline="-25000" dirty="0" smtClean="0">
                <a:ea typeface="新細明體" charset="-120"/>
              </a:rPr>
              <a:t>i1</a:t>
            </a:r>
            <a:r>
              <a:rPr lang="en-US" altLang="zh-TW" dirty="0" smtClean="0">
                <a:ea typeface="新細明體" charset="-120"/>
              </a:rPr>
              <a:t>)}, we can form </a:t>
            </a:r>
            <a:r>
              <a:rPr lang="en-US" altLang="zh-TW" i="1" dirty="0" smtClean="0">
                <a:ea typeface="新細明體" charset="-120"/>
              </a:rPr>
              <a:t>N </a:t>
            </a:r>
            <a:r>
              <a:rPr lang="en-US" altLang="zh-TW" dirty="0" smtClean="0">
                <a:ea typeface="新細明體" charset="-120"/>
              </a:rPr>
              <a:t>homogeneous equations in the elements of </a:t>
            </a:r>
            <a:r>
              <a:rPr lang="en-US" altLang="zh-TW" i="1" dirty="0" smtClean="0">
                <a:ea typeface="新細明體" charset="-120"/>
              </a:rPr>
              <a:t>E= </a:t>
            </a:r>
            <a:r>
              <a:rPr lang="en-US" altLang="zh-TW" dirty="0" smtClean="0">
                <a:ea typeface="新細明體" charset="-120"/>
              </a:rPr>
              <a:t>{</a:t>
            </a:r>
            <a:r>
              <a:rPr lang="en-US" altLang="zh-TW" i="1" dirty="0" smtClean="0">
                <a:ea typeface="新細明體" charset="-120"/>
              </a:rPr>
              <a:t>e</a:t>
            </a:r>
            <a:r>
              <a:rPr lang="en-US" altLang="zh-TW" i="1" baseline="-25000" dirty="0" smtClean="0">
                <a:ea typeface="新細明體" charset="-120"/>
              </a:rPr>
              <a:t>00</a:t>
            </a:r>
            <a:r>
              <a:rPr lang="en-US" altLang="zh-TW" i="1" dirty="0" smtClean="0">
                <a:ea typeface="新細明體" charset="-120"/>
              </a:rPr>
              <a:t>…..e</a:t>
            </a:r>
            <a:r>
              <a:rPr lang="en-US" altLang="zh-TW" i="1" baseline="-25000" dirty="0" smtClean="0">
                <a:ea typeface="新細明體" charset="-120"/>
              </a:rPr>
              <a:t>22</a:t>
            </a:r>
            <a:r>
              <a:rPr lang="en-US" altLang="zh-TW" dirty="0" smtClean="0">
                <a:ea typeface="新細明體" charset="-120"/>
              </a:rPr>
              <a:t>}</a:t>
            </a:r>
            <a:endParaRPr lang="en-US" altLang="zh-TW" i="1" dirty="0" smtClean="0">
              <a:ea typeface="新細明體" charset="-120"/>
            </a:endParaRPr>
          </a:p>
          <a:p>
            <a:pPr>
              <a:buSzPct val="50000"/>
              <a:buFontTx/>
              <a:buNone/>
            </a:pPr>
            <a:endParaRPr lang="en-US" altLang="zh-TW" i="1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endParaRPr lang="zh-TW" altLang="en-US" dirty="0" smtClean="0">
              <a:ea typeface="新細明體" charset="-120"/>
            </a:endParaRPr>
          </a:p>
        </p:txBody>
      </p:sp>
      <p:sp>
        <p:nvSpPr>
          <p:cNvPr id="3584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584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01DFDA5-749B-4711-AE06-C699862CBF8D}" type="slidenum">
              <a:rPr lang="en-US" altLang="zh-TW" smtClean="0">
                <a:ea typeface="新細明體" charset="-120"/>
              </a:rPr>
              <a:pPr/>
              <a:t>35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5846" name="图片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676400"/>
            <a:ext cx="21605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686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50000"/>
              <a:buFont typeface="Wingdings" pitchFamily="2" charset="2"/>
              <a:buChar char="l"/>
            </a:pPr>
            <a:r>
              <a:rPr lang="en-US" altLang="zh-TW" smtClean="0">
                <a:ea typeface="新細明體" charset="-120"/>
              </a:rPr>
              <a:t>If we have </a:t>
            </a:r>
            <a:r>
              <a:rPr lang="en-US" altLang="zh-TW" i="1" smtClean="0"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corresponding measurements </a:t>
            </a:r>
          </a:p>
          <a:p>
            <a:pPr>
              <a:lnSpc>
                <a:spcPct val="150000"/>
              </a:lnSpc>
              <a:buSzPct val="50000"/>
              <a:buFontTx/>
              <a:buNone/>
            </a:pPr>
            <a:r>
              <a:rPr lang="en-US" altLang="zh-TW" smtClean="0">
                <a:ea typeface="新細明體" charset="-120"/>
              </a:rPr>
              <a:t>    {(</a:t>
            </a:r>
            <a:r>
              <a:rPr lang="en-US" altLang="zh-TW" i="1" smtClean="0">
                <a:ea typeface="新細明體" charset="-120"/>
              </a:rPr>
              <a:t>x</a:t>
            </a:r>
            <a:r>
              <a:rPr lang="en-US" altLang="zh-TW" i="1" baseline="-25000" smtClean="0">
                <a:ea typeface="新細明體" charset="-120"/>
              </a:rPr>
              <a:t>i0</a:t>
            </a:r>
            <a:r>
              <a:rPr lang="en-US" altLang="zh-TW" i="1" smtClean="0">
                <a:ea typeface="新細明體" charset="-120"/>
              </a:rPr>
              <a:t>,x</a:t>
            </a:r>
            <a:r>
              <a:rPr lang="en-US" altLang="zh-TW" i="1" baseline="-25000" smtClean="0">
                <a:ea typeface="新細明體" charset="-120"/>
              </a:rPr>
              <a:t>i1</a:t>
            </a:r>
            <a:r>
              <a:rPr lang="en-US" altLang="zh-TW" smtClean="0">
                <a:ea typeface="新細明體" charset="-120"/>
              </a:rPr>
              <a:t>)}, we can form </a:t>
            </a:r>
            <a:r>
              <a:rPr lang="en-US" altLang="zh-TW" i="1" smtClean="0">
                <a:ea typeface="新細明體" charset="-120"/>
              </a:rPr>
              <a:t>N </a:t>
            </a:r>
            <a:r>
              <a:rPr lang="en-US" altLang="zh-TW" smtClean="0">
                <a:ea typeface="新細明體" charset="-120"/>
              </a:rPr>
              <a:t>homogeneous equations in the elements of </a:t>
            </a:r>
            <a:r>
              <a:rPr lang="en-US" altLang="zh-TW" i="1" smtClean="0">
                <a:ea typeface="新細明體" charset="-120"/>
              </a:rPr>
              <a:t>E= </a:t>
            </a:r>
            <a:r>
              <a:rPr lang="en-US" altLang="zh-TW" smtClean="0">
                <a:ea typeface="新細明體" charset="-120"/>
              </a:rPr>
              <a:t>{</a:t>
            </a:r>
            <a:r>
              <a:rPr lang="en-US" altLang="zh-TW" i="1" smtClean="0">
                <a:ea typeface="新細明體" charset="-120"/>
              </a:rPr>
              <a:t>e</a:t>
            </a:r>
            <a:r>
              <a:rPr lang="en-US" altLang="zh-TW" i="1" baseline="-25000" smtClean="0">
                <a:ea typeface="新細明體" charset="-120"/>
              </a:rPr>
              <a:t>00</a:t>
            </a:r>
            <a:r>
              <a:rPr lang="en-US" altLang="zh-TW" i="1" smtClean="0">
                <a:ea typeface="新細明體" charset="-120"/>
              </a:rPr>
              <a:t>…..e</a:t>
            </a:r>
            <a:r>
              <a:rPr lang="en-US" altLang="zh-TW" i="1" baseline="-25000" smtClean="0">
                <a:ea typeface="新細明體" charset="-120"/>
              </a:rPr>
              <a:t>22</a:t>
            </a:r>
            <a:r>
              <a:rPr lang="en-US" altLang="zh-TW" smtClean="0">
                <a:ea typeface="新細明體" charset="-120"/>
              </a:rPr>
              <a:t>}</a:t>
            </a:r>
            <a:endParaRPr lang="en-US" altLang="zh-TW" i="1" smtClean="0">
              <a:ea typeface="新細明體" charset="-120"/>
            </a:endParaRPr>
          </a:p>
          <a:p>
            <a:pPr>
              <a:buSzPct val="50000"/>
              <a:buFontTx/>
              <a:buNone/>
            </a:pPr>
            <a:endParaRPr lang="en-US" altLang="zh-TW" i="1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>
              <a:buFontTx/>
              <a:buNone/>
            </a:pPr>
            <a:endParaRPr lang="zh-TW" altLang="en-US" smtClean="0">
              <a:ea typeface="新細明體" charset="-120"/>
            </a:endParaRPr>
          </a:p>
        </p:txBody>
      </p:sp>
      <p:sp>
        <p:nvSpPr>
          <p:cNvPr id="3686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686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8B3ACD-98CD-4CDA-8F8C-14CE53F20FAC}" type="slidenum">
              <a:rPr lang="en-US" altLang="zh-TW" smtClean="0">
                <a:ea typeface="新細明體" charset="-120"/>
              </a:rPr>
              <a:pPr/>
              <a:t>36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6870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4343400"/>
            <a:ext cx="6324600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文本框 3"/>
          <p:cNvSpPr txBox="1">
            <a:spLocks noChangeArrowheads="1"/>
          </p:cNvSpPr>
          <p:nvPr/>
        </p:nvSpPr>
        <p:spPr bwMode="auto">
          <a:xfrm>
            <a:off x="2819400" y="4738688"/>
            <a:ext cx="76200" cy="385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1900">
                <a:solidFill>
                  <a:srgbClr val="595959"/>
                </a:solidFill>
                <a:ea typeface="宋体" pitchFamily="2" charset="-122"/>
              </a:rPr>
              <a:t>1</a:t>
            </a:r>
            <a:endParaRPr kumimoji="1" lang="zh-CN" altLang="en-US" sz="1900">
              <a:solidFill>
                <a:srgbClr val="595959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78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</a:t>
            </a: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  : element-wise multiplication and summation of matrix elements</a:t>
            </a: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i="1" dirty="0" err="1" smtClean="0">
                <a:ea typeface="新細明體" charset="-120"/>
              </a:rPr>
              <a:t>z</a:t>
            </a:r>
            <a:r>
              <a:rPr lang="en-US" altLang="zh-TW" i="1" baseline="-25000" dirty="0" err="1" smtClean="0">
                <a:ea typeface="新細明體" charset="-120"/>
              </a:rPr>
              <a:t>i</a:t>
            </a:r>
            <a:r>
              <a:rPr lang="en-US" altLang="zh-TW" dirty="0" smtClean="0">
                <a:ea typeface="新細明體" charset="-120"/>
              </a:rPr>
              <a:t> and </a:t>
            </a:r>
            <a:r>
              <a:rPr lang="en-US" altLang="zh-TW" i="1" dirty="0" smtClean="0">
                <a:ea typeface="新細明體" charset="-120"/>
              </a:rPr>
              <a:t>f</a:t>
            </a:r>
            <a:r>
              <a:rPr lang="en-US" altLang="zh-TW" dirty="0" smtClean="0">
                <a:ea typeface="新細明體" charset="-120"/>
              </a:rPr>
              <a:t>: the vector forms of the                     and </a:t>
            </a:r>
            <a:r>
              <a:rPr lang="en-US" altLang="zh-TW" i="1" dirty="0" smtClean="0">
                <a:ea typeface="新細明體" charset="-120"/>
              </a:rPr>
              <a:t>E</a:t>
            </a:r>
            <a:r>
              <a:rPr lang="en-US" altLang="zh-TW" dirty="0" smtClean="0">
                <a:ea typeface="新細明體" charset="-120"/>
              </a:rPr>
              <a:t> matrices</a:t>
            </a: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Given </a:t>
            </a:r>
            <a:r>
              <a:rPr lang="en-US" altLang="zh-TW" i="1" dirty="0" smtClean="0">
                <a:ea typeface="新細明體" charset="-120"/>
              </a:rPr>
              <a:t>N </a:t>
            </a:r>
            <a:r>
              <a:rPr lang="en-US" altLang="zh-TW" dirty="0" smtClean="0">
                <a:ea typeface="新細明體" charset="-120"/>
              </a:rPr>
              <a:t>≥ 8 such equations, we can compute an estimate for the entire </a:t>
            </a:r>
            <a:r>
              <a:rPr lang="en-US" altLang="zh-TW" i="1" dirty="0" smtClean="0">
                <a:ea typeface="新細明體" charset="-120"/>
              </a:rPr>
              <a:t>E</a:t>
            </a:r>
            <a:r>
              <a:rPr lang="en-US" altLang="zh-TW" dirty="0" smtClean="0">
                <a:ea typeface="新細明體" charset="-120"/>
              </a:rPr>
              <a:t> using a Singular Value Decomposition (SVD)</a:t>
            </a:r>
            <a:endParaRPr lang="zh-TW" altLang="en-US" dirty="0" smtClean="0">
              <a:ea typeface="新細明體" charset="-120"/>
            </a:endParaRPr>
          </a:p>
        </p:txBody>
      </p:sp>
      <p:sp>
        <p:nvSpPr>
          <p:cNvPr id="3789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789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B52D2BC-F746-497D-8E30-E7CBB404BF45}" type="slidenum">
              <a:rPr lang="en-US" altLang="zh-TW" smtClean="0">
                <a:ea typeface="新細明體" charset="-120"/>
              </a:rPr>
              <a:pPr/>
              <a:t>37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3789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819400"/>
            <a:ext cx="276225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图片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676400"/>
            <a:ext cx="49530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图片 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3733800"/>
            <a:ext cx="16764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7" name="图片 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9800" y="2286000"/>
            <a:ext cx="4525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891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In the presence of noisy measurement, how close is this estimate to being statistically optimal?</a:t>
            </a:r>
          </a:p>
          <a:p>
            <a:r>
              <a:rPr lang="en-US" altLang="zh-TW" dirty="0" smtClean="0">
                <a:ea typeface="新細明體" charset="-120"/>
              </a:rPr>
              <a:t>In the matrix, some entries are product of image measurement such as </a:t>
            </a:r>
            <a:r>
              <a:rPr lang="en-US" altLang="zh-TW" i="1" dirty="0" smtClean="0">
                <a:ea typeface="新細明體" charset="-120"/>
              </a:rPr>
              <a:t>x</a:t>
            </a:r>
            <a:r>
              <a:rPr lang="en-US" altLang="zh-TW" i="1" baseline="-25000" dirty="0" smtClean="0">
                <a:ea typeface="新細明體" charset="-120"/>
              </a:rPr>
              <a:t>i0</a:t>
            </a:r>
            <a:r>
              <a:rPr lang="en-US" altLang="zh-TW" i="1" dirty="0" smtClean="0">
                <a:ea typeface="新細明體" charset="-120"/>
              </a:rPr>
              <a:t>y</a:t>
            </a:r>
            <a:r>
              <a:rPr lang="en-US" altLang="zh-TW" i="1" baseline="-25000" dirty="0" smtClean="0">
                <a:ea typeface="新細明體" charset="-120"/>
              </a:rPr>
              <a:t>i1</a:t>
            </a:r>
            <a:r>
              <a:rPr lang="en-US" altLang="zh-TW" i="1" dirty="0" smtClean="0">
                <a:ea typeface="新細明體" charset="-120"/>
              </a:rPr>
              <a:t> </a:t>
            </a: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  and others are direct image measurements</a:t>
            </a:r>
            <a:endParaRPr lang="zh-TW" altLang="en-US" dirty="0" smtClean="0">
              <a:ea typeface="新細明體" charset="-120"/>
            </a:endParaRPr>
          </a:p>
        </p:txBody>
      </p:sp>
      <p:sp>
        <p:nvSpPr>
          <p:cNvPr id="3891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891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DC55B-0483-4078-ACA5-EFEF1FB9656B}" type="slidenum">
              <a:rPr lang="en-US" altLang="zh-TW" smtClean="0">
                <a:ea typeface="新細明體" charset="-120"/>
              </a:rPr>
              <a:pPr/>
              <a:t>38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3993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If the measurements have noise, the terms that are product of measurement have their noise amplified by the other element in the product, which can lead to poor scaling</a:t>
            </a:r>
          </a:p>
          <a:p>
            <a:r>
              <a:rPr lang="en-US" altLang="zh-TW" dirty="0" smtClean="0">
                <a:ea typeface="新細明體" charset="-120"/>
              </a:rPr>
              <a:t>In order to deal with this, a suggestion is that the point coordinate should be translated and scaled so that their </a:t>
            </a:r>
            <a:r>
              <a:rPr lang="en-US" altLang="zh-TW" dirty="0" err="1" smtClean="0">
                <a:ea typeface="新細明體" charset="-120"/>
              </a:rPr>
              <a:t>centroid</a:t>
            </a:r>
            <a:r>
              <a:rPr lang="en-US" altLang="zh-TW" dirty="0" smtClean="0">
                <a:ea typeface="新細明體" charset="-120"/>
              </a:rPr>
              <a:t> lies at the origin and their variance is unity</a:t>
            </a:r>
          </a:p>
          <a:p>
            <a:endParaRPr lang="zh-TW" altLang="en-US" dirty="0" smtClean="0">
              <a:ea typeface="新細明體" charset="-120"/>
            </a:endParaRPr>
          </a:p>
        </p:txBody>
      </p:sp>
      <p:sp>
        <p:nvSpPr>
          <p:cNvPr id="3994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3994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CF7F22B-8D03-4CD5-924C-1760740E6B11}" type="slidenum">
              <a:rPr lang="en-US" altLang="zh-TW" smtClean="0">
                <a:ea typeface="新細明體" charset="-120"/>
              </a:rPr>
              <a:pPr/>
              <a:t>39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>
                <a:ea typeface="新細明體" charset="-120"/>
              </a:rPr>
              <a:t>Example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5123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12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7F3E46-9FE3-44CA-95AD-659B6385ABC2}" type="slidenum">
              <a:rPr lang="en-US" altLang="zh-TW" smtClean="0">
                <a:ea typeface="新細明體" charset="-120"/>
              </a:rPr>
              <a:pPr/>
              <a:t>4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5125" name="Picture 2" descr="C:\Users\vision\Desktop\StructureFromMotion\Hus 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2209800"/>
            <a:ext cx="3657600" cy="3200400"/>
          </a:xfrm>
          <a:noFill/>
        </p:spPr>
      </p:pic>
      <p:pic>
        <p:nvPicPr>
          <p:cNvPr id="5126" name="Picture 3" descr="C:\Users\vision\Desktop\StructureFromMotion\Hus 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209800"/>
            <a:ext cx="3657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TextBox 1"/>
          <p:cNvSpPr txBox="1">
            <a:spLocks noChangeArrowheads="1"/>
          </p:cNvSpPr>
          <p:nvPr/>
        </p:nvSpPr>
        <p:spPr bwMode="auto">
          <a:xfrm>
            <a:off x="2133600" y="55626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200">
                <a:ea typeface="新細明體" charset="-120"/>
              </a:rPr>
              <a:t>Picture 1</a:t>
            </a:r>
          </a:p>
        </p:txBody>
      </p:sp>
      <p:sp>
        <p:nvSpPr>
          <p:cNvPr id="5128" name="TextBox 8"/>
          <p:cNvSpPr txBox="1">
            <a:spLocks noChangeArrowheads="1"/>
          </p:cNvSpPr>
          <p:nvPr/>
        </p:nvSpPr>
        <p:spPr bwMode="auto">
          <a:xfrm>
            <a:off x="6172200" y="5583238"/>
            <a:ext cx="10668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200">
                <a:ea typeface="新細明體" charset="-120"/>
              </a:rPr>
              <a:t>Picture 2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4096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such that </a:t>
            </a: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</a:t>
            </a: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          </a:t>
            </a:r>
            <a:endParaRPr lang="zh-TW" altLang="en-US" dirty="0" smtClean="0">
              <a:ea typeface="新細明體" charset="-120"/>
            </a:endParaRPr>
          </a:p>
        </p:txBody>
      </p:sp>
      <p:sp>
        <p:nvSpPr>
          <p:cNvPr id="4096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096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375255-BACF-4BD9-9A14-48EC1B182733}" type="slidenum">
              <a:rPr lang="en-US" altLang="zh-TW" smtClean="0">
                <a:ea typeface="新細明體" charset="-120"/>
              </a:rPr>
              <a:pPr/>
              <a:t>40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40966" name="文字方塊 9"/>
          <p:cNvSpPr txBox="1">
            <a:spLocks noChangeArrowheads="1"/>
          </p:cNvSpPr>
          <p:nvPr/>
        </p:nvSpPr>
        <p:spPr bwMode="auto">
          <a:xfrm>
            <a:off x="3657600" y="3505200"/>
            <a:ext cx="1219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b="0">
                <a:ea typeface="新細明體" charset="-120"/>
              </a:rPr>
              <a:t>and</a:t>
            </a:r>
            <a:endParaRPr lang="zh-TW" altLang="en-US" b="0">
              <a:ea typeface="新細明體" charset="-120"/>
            </a:endParaRPr>
          </a:p>
        </p:txBody>
      </p:sp>
      <p:sp>
        <p:nvSpPr>
          <p:cNvPr id="40967" name="文字方塊 10"/>
          <p:cNvSpPr txBox="1">
            <a:spLocks noChangeArrowheads="1"/>
          </p:cNvSpPr>
          <p:nvPr/>
        </p:nvSpPr>
        <p:spPr bwMode="auto">
          <a:xfrm>
            <a:off x="685800" y="4038600"/>
            <a:ext cx="75438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altLang="zh-TW" sz="2000" b="0" dirty="0" smtClean="0">
              <a:latin typeface="+mn-lt"/>
              <a:ea typeface="新細明體" charset="-120"/>
            </a:endParaRPr>
          </a:p>
          <a:p>
            <a:r>
              <a:rPr lang="en-US" altLang="zh-TW" b="0" dirty="0" smtClean="0">
                <a:latin typeface="+mn-lt"/>
                <a:ea typeface="新細明體" charset="-120"/>
              </a:rPr>
              <a:t>Once </a:t>
            </a:r>
            <a:r>
              <a:rPr lang="en-US" altLang="zh-TW" b="0" dirty="0">
                <a:latin typeface="+mn-lt"/>
                <a:ea typeface="新細明體" charset="-120"/>
              </a:rPr>
              <a:t>the essential matrix has been computed from the transformed </a:t>
            </a:r>
            <a:r>
              <a:rPr lang="en-US" altLang="zh-TW" b="0" dirty="0" smtClean="0">
                <a:latin typeface="+mn-lt"/>
                <a:ea typeface="新細明體" charset="-120"/>
              </a:rPr>
              <a:t>coordinates, where</a:t>
            </a:r>
          </a:p>
          <a:p>
            <a:r>
              <a:rPr lang="en-US" altLang="zh-TW" b="0" dirty="0" smtClean="0">
                <a:latin typeface="+mn-lt"/>
                <a:ea typeface="新細明體" charset="-120"/>
              </a:rPr>
              <a:t>the </a:t>
            </a:r>
            <a:r>
              <a:rPr lang="en-US" altLang="zh-TW" b="0" dirty="0">
                <a:latin typeface="+mn-lt"/>
                <a:ea typeface="新細明體" charset="-120"/>
              </a:rPr>
              <a:t>original essential matrix </a:t>
            </a:r>
            <a:r>
              <a:rPr lang="en-US" altLang="zh-TW" i="1" dirty="0">
                <a:latin typeface="+mn-lt"/>
                <a:ea typeface="新細明體" charset="-120"/>
              </a:rPr>
              <a:t>E</a:t>
            </a:r>
            <a:r>
              <a:rPr lang="en-US" altLang="zh-TW" b="0" dirty="0">
                <a:latin typeface="+mn-lt"/>
                <a:ea typeface="新細明體" charset="-120"/>
              </a:rPr>
              <a:t> can be recovered as </a:t>
            </a:r>
          </a:p>
          <a:p>
            <a:r>
              <a:rPr lang="en-US" altLang="zh-TW" sz="2000" b="0" dirty="0">
                <a:ea typeface="新細明體" charset="-120"/>
              </a:rPr>
              <a:t>                        </a:t>
            </a:r>
            <a:endParaRPr lang="zh-TW" altLang="en-US" sz="2000" b="0" dirty="0">
              <a:ea typeface="新細明體" charset="-120"/>
            </a:endParaRPr>
          </a:p>
        </p:txBody>
      </p:sp>
      <p:pic>
        <p:nvPicPr>
          <p:cNvPr id="40968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752600"/>
            <a:ext cx="30067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9" name="图片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505200"/>
            <a:ext cx="25987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图片 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3535363"/>
            <a:ext cx="2813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1" name="图片 4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5200" y="5486400"/>
            <a:ext cx="19319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2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6775" y="4743450"/>
            <a:ext cx="1419225" cy="41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41987" name="內容版面配置區 2"/>
          <p:cNvSpPr>
            <a:spLocks noGrp="1"/>
          </p:cNvSpPr>
          <p:nvPr>
            <p:ph idx="1"/>
          </p:nvPr>
        </p:nvSpPr>
        <p:spPr>
          <a:xfrm>
            <a:off x="685800" y="2286000"/>
            <a:ext cx="7772400" cy="4343400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Once an estimate for the essential matrix </a:t>
            </a:r>
            <a:r>
              <a:rPr lang="en-US" altLang="zh-CN" sz="2400" i="1" dirty="0" smtClean="0">
                <a:ea typeface="宋体" pitchFamily="2" charset="-122"/>
              </a:rPr>
              <a:t>E</a:t>
            </a:r>
            <a:r>
              <a:rPr lang="en-US" altLang="zh-CN" sz="2400" dirty="0" smtClean="0">
                <a:ea typeface="宋体" pitchFamily="2" charset="-122"/>
              </a:rPr>
              <a:t> has been recovered</a:t>
            </a:r>
            <a:r>
              <a:rPr lang="en-US" altLang="zh-TW" sz="2400" dirty="0" smtClean="0">
                <a:ea typeface="新細明體" charset="-120"/>
              </a:rPr>
              <a:t>, the direction of the translation vector </a:t>
            </a:r>
            <a:r>
              <a:rPr lang="en-US" altLang="zh-TW" sz="2400" b="1" i="1" dirty="0" smtClean="0">
                <a:ea typeface="新細明體" charset="-120"/>
              </a:rPr>
              <a:t>t </a:t>
            </a:r>
            <a:r>
              <a:rPr lang="en-US" altLang="zh-TW" sz="2400" dirty="0" smtClean="0">
                <a:ea typeface="新細明體" charset="-120"/>
              </a:rPr>
              <a:t>can be estimated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But the absolute distance between two cameras can never be recovered from pure image measurement alone without </a:t>
            </a:r>
            <a:r>
              <a:rPr lang="en-US" altLang="zh-TW" sz="2400" i="1" dirty="0" smtClean="0">
                <a:ea typeface="新細明體" charset="-120"/>
              </a:rPr>
              <a:t>ground control points</a:t>
            </a: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4198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198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720AF52-6DB3-4650-8831-F42A91A407CA}" type="slidenum">
              <a:rPr lang="en-US" altLang="zh-TW" smtClean="0">
                <a:ea typeface="新細明體" charset="-120"/>
              </a:rPr>
              <a:pPr/>
              <a:t>41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43011" name="內容版面配置區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3434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To estimate direction      , observe that under the ideal noise-free conditions, the essential matrix </a:t>
            </a:r>
            <a:r>
              <a:rPr lang="en-US" altLang="zh-TW" sz="2400" b="1" i="1" dirty="0" smtClean="0">
                <a:ea typeface="新細明體" charset="-120"/>
              </a:rPr>
              <a:t>E</a:t>
            </a:r>
            <a:r>
              <a:rPr lang="en-US" altLang="zh-TW" sz="2400" dirty="0" smtClean="0">
                <a:ea typeface="新細明體" charset="-120"/>
              </a:rPr>
              <a:t> is singular, i.e.,   </a:t>
            </a:r>
          </a:p>
          <a:p>
            <a:r>
              <a:rPr lang="en-US" altLang="zh-TW" sz="2400" dirty="0" smtClean="0">
                <a:ea typeface="新細明體" charset="-120"/>
              </a:rPr>
              <a:t>This singularity shows up as a singular value of 0 when an SVD of </a:t>
            </a:r>
            <a:r>
              <a:rPr lang="en-US" altLang="zh-TW" sz="2400" b="1" i="1" dirty="0" smtClean="0">
                <a:ea typeface="新細明體" charset="-120"/>
              </a:rPr>
              <a:t>E</a:t>
            </a:r>
            <a:r>
              <a:rPr lang="en-US" altLang="zh-TW" sz="2400" dirty="0" smtClean="0">
                <a:ea typeface="新細明體" charset="-120"/>
              </a:rPr>
              <a:t> is performed,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r>
              <a:rPr lang="en-US" altLang="zh-CN" sz="2400" dirty="0" smtClean="0">
                <a:ea typeface="宋体" pitchFamily="2" charset="-122"/>
              </a:rPr>
              <a:t>When </a:t>
            </a:r>
            <a:r>
              <a:rPr lang="en-US" altLang="zh-CN" sz="2400" b="1" i="1" dirty="0" smtClean="0">
                <a:ea typeface="宋体" pitchFamily="2" charset="-122"/>
              </a:rPr>
              <a:t>E</a:t>
            </a:r>
            <a:r>
              <a:rPr lang="en-US" altLang="zh-CN" sz="2400" dirty="0" smtClean="0">
                <a:ea typeface="宋体" pitchFamily="2" charset="-122"/>
              </a:rPr>
              <a:t> is computed from noisy measurements, the singular vector associated with the smallest singular value gives us </a:t>
            </a:r>
            <a:r>
              <a:rPr lang="en-US" altLang="zh-CN" sz="2400" b="1" i="1" dirty="0" smtClean="0">
                <a:ea typeface="宋体" pitchFamily="2" charset="-122"/>
              </a:rPr>
              <a:t>t</a:t>
            </a:r>
            <a:endParaRPr lang="en-US" altLang="zh-CN" sz="2400" dirty="0" smtClean="0">
              <a:ea typeface="宋体" pitchFamily="2" charset="-122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zh-TW" altLang="en-US" sz="2400" dirty="0" smtClean="0">
              <a:ea typeface="新細明體" charset="-120"/>
            </a:endParaRPr>
          </a:p>
        </p:txBody>
      </p:sp>
      <p:sp>
        <p:nvSpPr>
          <p:cNvPr id="4301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301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A84BDB-E63E-4778-9B35-2177916DDFA1}" type="slidenum">
              <a:rPr lang="en-US" altLang="zh-TW" smtClean="0">
                <a:ea typeface="新細明體" charset="-120"/>
              </a:rPr>
              <a:pPr/>
              <a:t>42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43014" name="图片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8763" y="1738313"/>
            <a:ext cx="22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5" name="图片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2428875"/>
            <a:ext cx="11430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6" name="图片 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3733800"/>
            <a:ext cx="7151688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44035" name="內容版面配置區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343400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Once </a:t>
            </a:r>
            <a:r>
              <a:rPr lang="en-US" altLang="zh-CN" sz="2400" b="1" i="1" dirty="0" smtClean="0">
                <a:ea typeface="宋体" pitchFamily="2" charset="-122"/>
              </a:rPr>
              <a:t>t</a:t>
            </a:r>
            <a:r>
              <a:rPr lang="en-US" altLang="zh-CN" sz="2400" dirty="0" smtClean="0">
                <a:ea typeface="宋体" pitchFamily="2" charset="-122"/>
              </a:rPr>
              <a:t> has been recovered, we can we estimate the corresponding rotation matrix </a:t>
            </a:r>
            <a:r>
              <a:rPr lang="en-US" altLang="zh-CN" sz="2400" b="1" i="1" dirty="0" smtClean="0">
                <a:ea typeface="宋体" pitchFamily="2" charset="-122"/>
              </a:rPr>
              <a:t>R</a:t>
            </a:r>
            <a:r>
              <a:rPr lang="en-US" altLang="zh-CN" sz="2400" dirty="0" smtClean="0">
                <a:ea typeface="宋体" pitchFamily="2" charset="-122"/>
              </a:rPr>
              <a:t>:</a:t>
            </a:r>
          </a:p>
          <a:p>
            <a:endParaRPr lang="en-US" altLang="zh-CN" sz="2400" dirty="0" smtClean="0">
              <a:ea typeface="宋体" pitchFamily="2" charset="-122"/>
            </a:endParaRPr>
          </a:p>
          <a:p>
            <a:endParaRPr lang="en-US" altLang="zh-CN" sz="2400" dirty="0" smtClean="0">
              <a:ea typeface="宋体" pitchFamily="2" charset="-122"/>
            </a:endParaRPr>
          </a:p>
          <a:p>
            <a:endParaRPr lang="en-US" altLang="zh-CN" sz="2400" dirty="0" smtClean="0">
              <a:ea typeface="宋体" pitchFamily="2" charset="-122"/>
            </a:endParaRPr>
          </a:p>
          <a:p>
            <a:endParaRPr lang="en-US" altLang="zh-CN" sz="2400" dirty="0" smtClean="0">
              <a:ea typeface="宋体" pitchFamily="2" charset="-122"/>
            </a:endParaRPr>
          </a:p>
          <a:p>
            <a:endParaRPr lang="en-US" altLang="zh-CN" sz="2400" dirty="0" smtClean="0">
              <a:ea typeface="宋体" pitchFamily="2" charset="-122"/>
            </a:endParaRPr>
          </a:p>
          <a:p>
            <a:endParaRPr lang="en-US" altLang="zh-CN" sz="2400" dirty="0" smtClean="0">
              <a:ea typeface="宋体" pitchFamily="2" charset="-122"/>
            </a:endParaRPr>
          </a:p>
        </p:txBody>
      </p:sp>
      <p:sp>
        <p:nvSpPr>
          <p:cNvPr id="4403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403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49548-E597-480E-A644-7021307611AD}" type="slidenum">
              <a:rPr lang="en-US" altLang="zh-TW" smtClean="0">
                <a:ea typeface="新細明體" charset="-120"/>
              </a:rPr>
              <a:pPr/>
              <a:t>43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44039" name="图片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4572000"/>
            <a:ext cx="21336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35841"/>
          <a:stretch>
            <a:fillRect/>
          </a:stretch>
        </p:blipFill>
        <p:spPr bwMode="auto">
          <a:xfrm>
            <a:off x="3200400" y="2514600"/>
            <a:ext cx="266700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2150" y="3100388"/>
            <a:ext cx="52197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3810000"/>
            <a:ext cx="26955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44035" name="內容版面配置區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343400"/>
          </a:xfrm>
        </p:spPr>
        <p:txBody>
          <a:bodyPr/>
          <a:lstStyle/>
          <a:p>
            <a:endParaRPr lang="en-US" altLang="zh-CN" sz="2400" dirty="0" smtClean="0">
              <a:ea typeface="宋体" pitchFamily="2" charset="-122"/>
            </a:endParaRPr>
          </a:p>
          <a:p>
            <a:endParaRPr lang="en-US" altLang="zh-CN" sz="2400" dirty="0" smtClean="0">
              <a:ea typeface="宋体" pitchFamily="2" charset="-122"/>
            </a:endParaRPr>
          </a:p>
          <a:p>
            <a:r>
              <a:rPr lang="en-US" altLang="zh-CN" sz="2400" dirty="0" smtClean="0">
                <a:ea typeface="宋体" pitchFamily="2" charset="-122"/>
              </a:rPr>
              <a:t>Unfortunately, we only know both </a:t>
            </a:r>
            <a:r>
              <a:rPr lang="en-US" altLang="zh-CN" sz="2400" b="1" i="1" dirty="0" smtClean="0">
                <a:ea typeface="宋体" pitchFamily="2" charset="-122"/>
              </a:rPr>
              <a:t>E</a:t>
            </a:r>
            <a:r>
              <a:rPr lang="en-US" altLang="zh-CN" sz="2400" dirty="0" smtClean="0">
                <a:ea typeface="宋体" pitchFamily="2" charset="-122"/>
              </a:rPr>
              <a:t> and </a:t>
            </a:r>
            <a:r>
              <a:rPr lang="en-US" altLang="zh-CN" sz="2400" b="1" i="1" dirty="0" smtClean="0">
                <a:ea typeface="宋体" pitchFamily="2" charset="-122"/>
              </a:rPr>
              <a:t>t</a:t>
            </a:r>
            <a:r>
              <a:rPr lang="en-US" altLang="zh-CN" sz="2400" dirty="0" smtClean="0">
                <a:ea typeface="宋体" pitchFamily="2" charset="-122"/>
              </a:rPr>
              <a:t> up to a sign. Furthermore, the matrices </a:t>
            </a:r>
            <a:r>
              <a:rPr lang="en-US" altLang="zh-CN" sz="2400" b="1" i="1" dirty="0" smtClean="0">
                <a:ea typeface="宋体" pitchFamily="2" charset="-122"/>
              </a:rPr>
              <a:t>U</a:t>
            </a:r>
            <a:r>
              <a:rPr lang="en-US" altLang="zh-CN" sz="2400" dirty="0" smtClean="0">
                <a:ea typeface="宋体" pitchFamily="2" charset="-122"/>
              </a:rPr>
              <a:t> and </a:t>
            </a:r>
            <a:r>
              <a:rPr lang="en-US" altLang="zh-CN" sz="2400" b="1" i="1" dirty="0" smtClean="0">
                <a:ea typeface="宋体" pitchFamily="2" charset="-122"/>
              </a:rPr>
              <a:t>V</a:t>
            </a:r>
            <a:r>
              <a:rPr lang="en-US" altLang="zh-CN" sz="2400" dirty="0" smtClean="0">
                <a:ea typeface="宋体" pitchFamily="2" charset="-122"/>
              </a:rPr>
              <a:t> are not guaranteed to be rotations (you can flip both their signs and still get a valid SVD). For this reason, we have to generate all four possible rotation matrices </a:t>
            </a:r>
          </a:p>
          <a:p>
            <a:endParaRPr lang="en-US" altLang="zh-CN" sz="2400" dirty="0" smtClean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sz="2400" dirty="0" smtClean="0">
                <a:ea typeface="宋体" pitchFamily="2" charset="-122"/>
              </a:rPr>
              <a:t>     and keep the two whose determinant |</a:t>
            </a:r>
            <a:r>
              <a:rPr lang="en-US" altLang="zh-CN" sz="2400" b="1" i="1" dirty="0" smtClean="0">
                <a:ea typeface="宋体" pitchFamily="2" charset="-122"/>
              </a:rPr>
              <a:t>R</a:t>
            </a:r>
            <a:r>
              <a:rPr lang="en-US" altLang="zh-CN" sz="2400" dirty="0" smtClean="0">
                <a:ea typeface="宋体" pitchFamily="2" charset="-122"/>
              </a:rPr>
              <a:t>| = 1.</a:t>
            </a:r>
          </a:p>
          <a:p>
            <a:endParaRPr lang="en-US" altLang="zh-CN" sz="2400" dirty="0" smtClean="0">
              <a:ea typeface="宋体" pitchFamily="2" charset="-122"/>
            </a:endParaRPr>
          </a:p>
          <a:p>
            <a:endParaRPr lang="en-US" altLang="zh-CN" sz="2400" dirty="0" smtClean="0">
              <a:ea typeface="宋体" pitchFamily="2" charset="-122"/>
            </a:endParaRPr>
          </a:p>
          <a:p>
            <a:endParaRPr lang="en-US" altLang="zh-CN" sz="2400" dirty="0" smtClean="0">
              <a:ea typeface="宋体" pitchFamily="2" charset="-122"/>
            </a:endParaRPr>
          </a:p>
        </p:txBody>
      </p:sp>
      <p:sp>
        <p:nvSpPr>
          <p:cNvPr id="4403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403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49548-E597-480E-A644-7021307611AD}" type="slidenum">
              <a:rPr lang="en-US" altLang="zh-TW" smtClean="0">
                <a:ea typeface="新細明體" charset="-120"/>
              </a:rPr>
              <a:pPr/>
              <a:t>44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44038" name="图片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4419600"/>
            <a:ext cx="25146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图片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905000"/>
            <a:ext cx="21336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Two-Frame Structure from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45059" name="內容版面配置區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343400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To disambiguate between the remaining pair of potential rotations, we need to pair them with both possible signs of the translation direction ±</a:t>
            </a:r>
            <a:r>
              <a:rPr lang="en-US" altLang="zh-CN" sz="2400" b="1" i="1" dirty="0" smtClean="0">
                <a:ea typeface="宋体" pitchFamily="2" charset="-122"/>
              </a:rPr>
              <a:t>t</a:t>
            </a:r>
            <a:r>
              <a:rPr lang="en-US" altLang="zh-CN" sz="2400" dirty="0" smtClean="0">
                <a:ea typeface="宋体" pitchFamily="2" charset="-122"/>
              </a:rPr>
              <a:t> and select the combination for which the largest number of points is seen in front of both cameras</a:t>
            </a:r>
          </a:p>
          <a:p>
            <a:endParaRPr lang="en-US" altLang="zh-CN" sz="2400" dirty="0" smtClean="0">
              <a:ea typeface="宋体" pitchFamily="2" charset="-122"/>
            </a:endParaRPr>
          </a:p>
          <a:p>
            <a:r>
              <a:rPr lang="en-US" altLang="zh-CN" sz="2400" dirty="0" smtClean="0">
                <a:ea typeface="宋体" pitchFamily="2" charset="-122"/>
              </a:rPr>
              <a:t>The property that points must lie in front of the camera, i.e., at a positive distance along the viewing rays emanating from the camera, is known as </a:t>
            </a:r>
            <a:r>
              <a:rPr lang="en-US" altLang="zh-CN" sz="2400" i="1" dirty="0" err="1" smtClean="0">
                <a:ea typeface="宋体" pitchFamily="2" charset="-122"/>
              </a:rPr>
              <a:t>chirality</a:t>
            </a:r>
            <a:endParaRPr lang="en-US" altLang="zh-CN" sz="2400" dirty="0" smtClean="0">
              <a:ea typeface="宋体" pitchFamily="2" charset="-122"/>
            </a:endParaRPr>
          </a:p>
        </p:txBody>
      </p:sp>
      <p:sp>
        <p:nvSpPr>
          <p:cNvPr id="4506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506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2F79E1-6182-4B23-9C21-23455C56A578}" type="slidenum">
              <a:rPr lang="en-US" altLang="zh-TW" smtClean="0">
                <a:ea typeface="新細明體" charset="-120"/>
              </a:rPr>
              <a:pPr/>
              <a:t>45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Pure Translation (Known rotation)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46083" name="內容版面配置區 2"/>
          <p:cNvSpPr>
            <a:spLocks noGrp="1"/>
          </p:cNvSpPr>
          <p:nvPr>
            <p:ph idx="1"/>
          </p:nvPr>
        </p:nvSpPr>
        <p:spPr>
          <a:xfrm>
            <a:off x="685800" y="2514600"/>
            <a:ext cx="7772400" cy="434340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In the case where we know the rotation, we can pre-rotate the points in the second image to match the viewing direction of the first</a:t>
            </a: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    </a:t>
            </a:r>
            <a:endParaRPr lang="zh-TW" altLang="en-US" dirty="0" smtClean="0">
              <a:ea typeface="新細明體" charset="-120"/>
            </a:endParaRPr>
          </a:p>
        </p:txBody>
      </p:sp>
      <p:sp>
        <p:nvSpPr>
          <p:cNvPr id="4608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608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4EB7BC-C45C-43D2-B61B-160803D26C24}" type="slidenum">
              <a:rPr lang="en-US" altLang="zh-TW" smtClean="0">
                <a:ea typeface="新細明體" charset="-120"/>
              </a:rPr>
              <a:pPr/>
              <a:t>46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Pure Translation (cont). 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47107" name="內容版面配置區 2"/>
          <p:cNvSpPr>
            <a:spLocks noGrp="1"/>
          </p:cNvSpPr>
          <p:nvPr>
            <p:ph idx="1"/>
          </p:nvPr>
        </p:nvSpPr>
        <p:spPr>
          <a:xfrm>
            <a:off x="685800" y="1752600"/>
            <a:ext cx="8077200" cy="4495800"/>
          </a:xfrm>
        </p:spPr>
        <p:txBody>
          <a:bodyPr/>
          <a:lstStyle/>
          <a:p>
            <a:pPr>
              <a:buFontTx/>
              <a:buNone/>
            </a:pPr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18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18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18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18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18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180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1800" smtClean="0">
                <a:ea typeface="新細明體" charset="-120"/>
              </a:rPr>
              <a:t>  </a:t>
            </a:r>
          </a:p>
        </p:txBody>
      </p:sp>
      <p:sp>
        <p:nvSpPr>
          <p:cNvPr id="4710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710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65F498-44DD-4144-A510-A039FB0A4E6B}" type="slidenum">
              <a:rPr lang="en-US" altLang="zh-TW" smtClean="0">
                <a:ea typeface="新細明體" charset="-120"/>
              </a:rPr>
              <a:pPr/>
              <a:t>47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47110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4300" y="2362200"/>
            <a:ext cx="92583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Pure Translation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48131" name="內容版面配置區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343400"/>
          </a:xfrm>
        </p:spPr>
        <p:txBody>
          <a:bodyPr/>
          <a:lstStyle/>
          <a:p>
            <a:pPr marL="0" indent="0"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 marL="0" indent="0"/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The resulting essential matrix </a:t>
            </a:r>
            <a:r>
              <a:rPr lang="en-US" altLang="zh-CN" b="1" i="1" dirty="0" smtClean="0">
                <a:ea typeface="宋体" pitchFamily="2" charset="-122"/>
              </a:rPr>
              <a:t>E</a:t>
            </a:r>
            <a:r>
              <a:rPr lang="en-US" altLang="zh-CN" dirty="0" smtClean="0">
                <a:ea typeface="宋体" pitchFamily="2" charset="-122"/>
              </a:rPr>
              <a:t> is (in the noise-free case) skew symmetric and so can be estimated more directly by setting </a:t>
            </a:r>
            <a:r>
              <a:rPr lang="en-US" altLang="zh-CN" i="1" dirty="0" err="1" smtClean="0">
                <a:ea typeface="宋体" pitchFamily="2" charset="-122"/>
              </a:rPr>
              <a:t>e</a:t>
            </a:r>
            <a:r>
              <a:rPr lang="en-US" altLang="zh-CN" i="1" baseline="-25000" dirty="0" err="1" smtClean="0">
                <a:ea typeface="宋体" pitchFamily="2" charset="-122"/>
              </a:rPr>
              <a:t>ij</a:t>
            </a:r>
            <a:r>
              <a:rPr lang="en-US" altLang="zh-CN" dirty="0" smtClean="0">
                <a:ea typeface="宋体" pitchFamily="2" charset="-122"/>
              </a:rPr>
              <a:t> = </a:t>
            </a:r>
            <a:r>
              <a:rPr lang="en-US" altLang="zh-TW" i="1" dirty="0" smtClean="0">
                <a:ea typeface="宋体" pitchFamily="2" charset="-122"/>
              </a:rPr>
              <a:t>-</a:t>
            </a:r>
            <a:r>
              <a:rPr lang="en-US" altLang="zh-CN" i="1" dirty="0" err="1" smtClean="0">
                <a:ea typeface="宋体" pitchFamily="2" charset="-122"/>
              </a:rPr>
              <a:t>e</a:t>
            </a:r>
            <a:r>
              <a:rPr lang="en-US" altLang="zh-CN" i="1" baseline="-25000" dirty="0" err="1" smtClean="0">
                <a:ea typeface="宋体" pitchFamily="2" charset="-122"/>
              </a:rPr>
              <a:t>ji</a:t>
            </a:r>
            <a:r>
              <a:rPr lang="en-US" altLang="zh-CN" dirty="0" smtClean="0">
                <a:ea typeface="宋体" pitchFamily="2" charset="-122"/>
              </a:rPr>
              <a:t> and </a:t>
            </a:r>
            <a:r>
              <a:rPr lang="en-US" altLang="zh-CN" i="1" dirty="0" err="1" smtClean="0">
                <a:ea typeface="宋体" pitchFamily="2" charset="-122"/>
              </a:rPr>
              <a:t>e</a:t>
            </a:r>
            <a:r>
              <a:rPr lang="en-US" altLang="zh-CN" i="1" baseline="-25000" dirty="0" err="1" smtClean="0">
                <a:ea typeface="宋体" pitchFamily="2" charset="-122"/>
              </a:rPr>
              <a:t>ii</a:t>
            </a:r>
            <a:r>
              <a:rPr lang="en-US" altLang="zh-CN" dirty="0" smtClean="0">
                <a:ea typeface="宋体" pitchFamily="2" charset="-122"/>
              </a:rPr>
              <a:t> = 0</a:t>
            </a:r>
          </a:p>
          <a:p>
            <a:pPr marL="0" indent="0"/>
            <a:endParaRPr lang="en-US" altLang="zh-CN" dirty="0" smtClean="0">
              <a:ea typeface="宋体" pitchFamily="2" charset="-122"/>
            </a:endParaRPr>
          </a:p>
          <a:p>
            <a:pPr marL="0" indent="0"/>
            <a:endParaRPr lang="en-US" altLang="zh-CN" dirty="0" smtClean="0">
              <a:ea typeface="宋体" pitchFamily="2" charset="-122"/>
            </a:endParaRPr>
          </a:p>
          <a:p>
            <a:pPr marL="0" indent="0"/>
            <a:r>
              <a:rPr lang="en-US" altLang="zh-CN" dirty="0" smtClean="0">
                <a:ea typeface="宋体" pitchFamily="2" charset="-122"/>
              </a:rPr>
              <a:t>Two points with non-zero parallax now suffice to estimate the FOE. </a:t>
            </a:r>
          </a:p>
          <a:p>
            <a:pPr marL="0" indent="0"/>
            <a:endParaRPr lang="en-US" altLang="zh-CN" dirty="0" smtClean="0">
              <a:ea typeface="宋体" pitchFamily="2" charset="-122"/>
            </a:endParaRPr>
          </a:p>
          <a:p>
            <a:pPr marL="0" indent="0"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 marL="0" indent="0">
              <a:buFontTx/>
              <a:buNone/>
            </a:pPr>
            <a:r>
              <a:rPr lang="en-US" altLang="zh-TW" dirty="0" smtClean="0">
                <a:ea typeface="新細明體" charset="-120"/>
              </a:rPr>
              <a:t>      </a:t>
            </a:r>
            <a:endParaRPr lang="zh-TW" altLang="en-US" dirty="0" smtClean="0">
              <a:ea typeface="新細明體" charset="-120"/>
            </a:endParaRPr>
          </a:p>
        </p:txBody>
      </p:sp>
      <p:sp>
        <p:nvSpPr>
          <p:cNvPr id="4813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813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63FA461-1046-4E9B-9CF2-FCA173D7B034}" type="slidenum">
              <a:rPr lang="en-US" altLang="zh-TW" smtClean="0">
                <a:ea typeface="新細明體" charset="-120"/>
              </a:rPr>
              <a:pPr/>
              <a:t>48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Pure Translation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4915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sz="2400" dirty="0" smtClean="0">
                <a:ea typeface="新細明體" charset="-120"/>
              </a:rPr>
              <a:t>A more direct derivation of </a:t>
            </a:r>
            <a:r>
              <a:rPr lang="en-US" altLang="zh-TW" sz="2400" i="1" dirty="0" smtClean="0">
                <a:ea typeface="新細明體" charset="-120"/>
              </a:rPr>
              <a:t>FOE </a:t>
            </a:r>
            <a:r>
              <a:rPr lang="en-US" altLang="zh-TW" sz="2400" dirty="0" smtClean="0">
                <a:ea typeface="新細明體" charset="-120"/>
              </a:rPr>
              <a:t>estimates can be obtained by minimizing the triple product</a:t>
            </a:r>
          </a:p>
          <a:p>
            <a:pPr>
              <a:buFontTx/>
              <a:buNone/>
            </a:pPr>
            <a:endParaRPr lang="en-US" altLang="zh-TW" sz="2400" i="1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i="1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which is equivalent to finding null space for the set of equations:</a:t>
            </a:r>
          </a:p>
          <a:p>
            <a:pPr>
              <a:buFontTx/>
              <a:buNone/>
            </a:pPr>
            <a:endParaRPr lang="zh-TW" altLang="en-US" sz="2400" dirty="0" smtClean="0">
              <a:ea typeface="新細明體" charset="-120"/>
            </a:endParaRPr>
          </a:p>
        </p:txBody>
      </p:sp>
      <p:sp>
        <p:nvSpPr>
          <p:cNvPr id="4915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4915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89E710-E24C-439E-847C-874BB7D6786F}" type="slidenum">
              <a:rPr lang="en-US" altLang="zh-TW" smtClean="0">
                <a:ea typeface="新細明體" charset="-120"/>
              </a:rPr>
              <a:pPr/>
              <a:t>49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49158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953000"/>
            <a:ext cx="72088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图片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2743200"/>
            <a:ext cx="48037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>
                <a:ea typeface="新細明體" charset="-120"/>
              </a:rPr>
              <a:t>Example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61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mtClean="0">
                <a:ea typeface="新細明體" charset="-120"/>
              </a:rPr>
              <a:t/>
            </a:r>
            <a:br>
              <a:rPr lang="en-US" altLang="zh-TW" smtClean="0">
                <a:ea typeface="新細明體" charset="-120"/>
              </a:rPr>
            </a:br>
            <a:endParaRPr lang="zh-TW" altLang="en-US" smtClean="0">
              <a:ea typeface="新細明體" charset="-120"/>
            </a:endParaRPr>
          </a:p>
        </p:txBody>
      </p:sp>
      <p:sp>
        <p:nvSpPr>
          <p:cNvPr id="614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1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C25258-5E5F-4728-96DA-0DC23FF0A9A6}" type="slidenum">
              <a:rPr lang="en-US" altLang="zh-TW" smtClean="0">
                <a:ea typeface="新細明體" charset="-120"/>
              </a:rPr>
              <a:pPr/>
              <a:t>5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6150" name="Picture 2" descr="C:\Users\vision\Desktop\Garage3DRen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057400"/>
            <a:ext cx="4267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文字方塊 7"/>
          <p:cNvSpPr txBox="1">
            <a:spLocks noChangeArrowheads="1"/>
          </p:cNvSpPr>
          <p:nvPr/>
        </p:nvSpPr>
        <p:spPr bwMode="auto">
          <a:xfrm>
            <a:off x="1828800" y="5562600"/>
            <a:ext cx="5410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b="0">
                <a:ea typeface="新細明體" charset="-120"/>
              </a:rPr>
              <a:t>3D model created from the two images</a:t>
            </a:r>
            <a:endParaRPr lang="zh-TW" altLang="en-US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Projective Reconstruction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5017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When we try to build 3D model from the photos taken by unknown cameras </a:t>
            </a:r>
            <a:r>
              <a:rPr lang="en-US" altLang="zh-CN" sz="2400" dirty="0" smtClean="0">
                <a:ea typeface="宋体" pitchFamily="2" charset="-122"/>
              </a:rPr>
              <a:t>without any EXIF tags, </a:t>
            </a:r>
            <a:r>
              <a:rPr lang="en-US" altLang="zh-TW" sz="2400" dirty="0" smtClean="0">
                <a:ea typeface="新細明體" charset="-120"/>
              </a:rPr>
              <a:t>we </a:t>
            </a:r>
            <a:r>
              <a:rPr lang="en-US" altLang="zh-TW" sz="2400" b="1" dirty="0" smtClean="0">
                <a:ea typeface="新細明體" charset="-120"/>
              </a:rPr>
              <a:t>do not know </a:t>
            </a:r>
            <a:r>
              <a:rPr lang="en-US" altLang="zh-TW" sz="2400" dirty="0" smtClean="0">
                <a:ea typeface="新細明體" charset="-120"/>
              </a:rPr>
              <a:t>ahead of time the </a:t>
            </a:r>
            <a:r>
              <a:rPr lang="en-US" altLang="zh-TW" sz="2400" b="1" dirty="0" smtClean="0">
                <a:ea typeface="新細明體" charset="-120"/>
              </a:rPr>
              <a:t>intrinsic calibration parameters </a:t>
            </a:r>
            <a:r>
              <a:rPr lang="en-US" altLang="zh-TW" sz="2400" dirty="0" smtClean="0">
                <a:ea typeface="新細明體" charset="-120"/>
              </a:rPr>
              <a:t>associated with input images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Still, we can estimate a two-frame reconstruction, although the true metric structure may not be available</a:t>
            </a:r>
            <a:endParaRPr lang="zh-TW" altLang="en-US" sz="2400" dirty="0" smtClean="0">
              <a:ea typeface="新細明體" charset="-120"/>
            </a:endParaRPr>
          </a:p>
        </p:txBody>
      </p:sp>
      <p:sp>
        <p:nvSpPr>
          <p:cNvPr id="5018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018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E5863A-DC2A-4804-BAEC-23C9BC2FA541}" type="slidenum">
              <a:rPr lang="en-US" altLang="zh-TW" smtClean="0">
                <a:ea typeface="新細明體" charset="-120"/>
              </a:rPr>
              <a:pPr/>
              <a:t>50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Projective Reconstruction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5120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In the unreliable case, we do not know the calibration matrices </a:t>
            </a:r>
            <a:r>
              <a:rPr lang="en-US" altLang="zh-TW" sz="2400" i="1" dirty="0" err="1" smtClean="0">
                <a:ea typeface="新細明體" charset="-120"/>
              </a:rPr>
              <a:t>K</a:t>
            </a:r>
            <a:r>
              <a:rPr lang="en-US" altLang="zh-TW" sz="2400" i="1" baseline="-25000" dirty="0" err="1" smtClean="0">
                <a:ea typeface="新細明體" charset="-120"/>
              </a:rPr>
              <a:t>j</a:t>
            </a:r>
            <a:r>
              <a:rPr lang="en-US" altLang="zh-TW" sz="2400" i="1" baseline="-25000" dirty="0" smtClean="0">
                <a:ea typeface="新細明體" charset="-120"/>
              </a:rPr>
              <a:t> </a:t>
            </a:r>
            <a:r>
              <a:rPr lang="en-US" altLang="zh-TW" sz="2400" i="1" dirty="0" smtClean="0">
                <a:ea typeface="新細明體" charset="-120"/>
              </a:rPr>
              <a:t> in </a:t>
            </a:r>
            <a:r>
              <a:rPr lang="zh-CN" altLang="en-US" sz="2400" i="1" dirty="0" smtClean="0">
                <a:ea typeface="新細明體" charset="-120"/>
              </a:rPr>
              <a:t>     </a:t>
            </a:r>
            <a:r>
              <a:rPr lang="en-US" altLang="zh-TW" sz="2400" i="1" dirty="0" smtClean="0">
                <a:ea typeface="新細明體" charset="-120"/>
              </a:rPr>
              <a:t>                </a:t>
            </a:r>
            <a:r>
              <a:rPr lang="en-US" altLang="zh-TW" sz="2400" dirty="0" smtClean="0">
                <a:ea typeface="新細明體" charset="-120"/>
              </a:rPr>
              <a:t>, so we cannot use the normalized ray directions</a:t>
            </a:r>
          </a:p>
          <a:p>
            <a:r>
              <a:rPr lang="en-US" altLang="zh-TW" sz="2400" dirty="0" smtClean="0">
                <a:ea typeface="新細明體" charset="-120"/>
              </a:rPr>
              <a:t>We have access to the image coordinate </a:t>
            </a:r>
            <a:r>
              <a:rPr lang="en-US" altLang="zh-TW" sz="2400" i="1" dirty="0" err="1" smtClean="0">
                <a:ea typeface="新細明體" charset="-120"/>
              </a:rPr>
              <a:t>x</a:t>
            </a:r>
            <a:r>
              <a:rPr lang="en-US" altLang="zh-TW" sz="2400" i="1" baseline="-25000" dirty="0" err="1" smtClean="0">
                <a:ea typeface="新細明體" charset="-120"/>
              </a:rPr>
              <a:t>j</a:t>
            </a:r>
            <a:r>
              <a:rPr lang="en-US" altLang="zh-TW" sz="2400" dirty="0" smtClean="0">
                <a:ea typeface="新細明體" charset="-120"/>
              </a:rPr>
              <a:t>, so </a:t>
            </a:r>
            <a:r>
              <a:rPr lang="en-US" altLang="zh-TW" sz="2400" i="1" dirty="0" smtClean="0">
                <a:ea typeface="新細明體" charset="-120"/>
              </a:rPr>
              <a:t>essential matrix</a:t>
            </a:r>
            <a:r>
              <a:rPr lang="en-US" altLang="zh-TW" sz="2400" dirty="0" smtClean="0">
                <a:ea typeface="新細明體" charset="-120"/>
              </a:rPr>
              <a:t> becomes: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i="1" dirty="0" smtClean="0">
                <a:ea typeface="新細明體" charset="-120"/>
              </a:rPr>
              <a:t>fundamental matrix: </a:t>
            </a:r>
          </a:p>
          <a:p>
            <a:endParaRPr lang="zh-TW" altLang="en-US" sz="2400" i="1" dirty="0" smtClean="0">
              <a:ea typeface="新細明體" charset="-120"/>
            </a:endParaRPr>
          </a:p>
        </p:txBody>
      </p:sp>
      <p:sp>
        <p:nvSpPr>
          <p:cNvPr id="5120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120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A20D38-8E6D-475E-9BF1-0EC9C1BE105C}" type="slidenum">
              <a:rPr lang="en-US" altLang="zh-TW" smtClean="0">
                <a:ea typeface="新細明體" charset="-120"/>
              </a:rPr>
              <a:pPr/>
              <a:t>51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51206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209800"/>
            <a:ext cx="14478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图片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3962400"/>
            <a:ext cx="49053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8" name="图片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5105400"/>
            <a:ext cx="25019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Projective Reconstruction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522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z="2400" smtClean="0">
              <a:ea typeface="新細明體" charset="-120"/>
            </a:endParaRPr>
          </a:p>
          <a:p>
            <a:r>
              <a:rPr lang="en-US" altLang="zh-TW" sz="2400" smtClean="0">
                <a:ea typeface="新細明體" charset="-120"/>
              </a:rPr>
              <a:t>Its smallest left singular vector indicates the epipole </a:t>
            </a:r>
            <a:r>
              <a:rPr lang="en-US" altLang="zh-TW" sz="2400" i="1" smtClean="0">
                <a:ea typeface="新細明體" charset="-120"/>
              </a:rPr>
              <a:t>e</a:t>
            </a:r>
            <a:r>
              <a:rPr lang="en-US" altLang="zh-TW" sz="2400" i="1" baseline="-25000" smtClean="0">
                <a:ea typeface="新細明體" charset="-120"/>
              </a:rPr>
              <a:t>1</a:t>
            </a:r>
            <a:r>
              <a:rPr lang="en-US" altLang="zh-TW" sz="2400" smtClean="0">
                <a:ea typeface="新細明體" charset="-120"/>
              </a:rPr>
              <a:t> in the image 1.</a:t>
            </a:r>
          </a:p>
          <a:p>
            <a:r>
              <a:rPr lang="en-US" altLang="zh-TW" sz="2400" smtClean="0">
                <a:ea typeface="新細明體" charset="-120"/>
              </a:rPr>
              <a:t>Its smallest right singular vector is </a:t>
            </a:r>
            <a:r>
              <a:rPr lang="en-US" altLang="zh-TW" sz="2400" i="1" smtClean="0">
                <a:ea typeface="新細明體" charset="-120"/>
              </a:rPr>
              <a:t>e</a:t>
            </a:r>
            <a:r>
              <a:rPr lang="en-US" altLang="zh-TW" sz="2400" i="1" baseline="-25000" smtClean="0">
                <a:ea typeface="新細明體" charset="-120"/>
              </a:rPr>
              <a:t>0</a:t>
            </a:r>
            <a:r>
              <a:rPr lang="en-US" altLang="zh-TW" sz="2400" baseline="-25000" smtClean="0">
                <a:ea typeface="新細明體" charset="-120"/>
              </a:rPr>
              <a:t>.</a:t>
            </a:r>
            <a:r>
              <a:rPr lang="en-US" altLang="zh-TW" sz="2400" smtClean="0">
                <a:ea typeface="新細明體" charset="-120"/>
              </a:rPr>
              <a:t> </a:t>
            </a:r>
            <a:endParaRPr lang="zh-TW" altLang="en-US" sz="2400" smtClean="0">
              <a:ea typeface="新細明體" charset="-120"/>
            </a:endParaRPr>
          </a:p>
        </p:txBody>
      </p:sp>
      <p:sp>
        <p:nvSpPr>
          <p:cNvPr id="5222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222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D04800-59BC-47E2-B234-2E6640FC102B}" type="slidenum">
              <a:rPr lang="en-US" altLang="zh-TW" smtClean="0">
                <a:ea typeface="新細明體" charset="-120"/>
              </a:rPr>
              <a:pPr/>
              <a:t>52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52230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981200"/>
            <a:ext cx="7213600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Projective Reconstruction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5325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smtClean="0">
                <a:ea typeface="新細明體" charset="-120"/>
              </a:rPr>
              <a:t>To create a projective reconstruction of a scene, we pick up any valid </a:t>
            </a:r>
            <a:r>
              <a:rPr lang="en-US" altLang="zh-TW" sz="2400" b="1" smtClean="0">
                <a:ea typeface="新細明體" charset="-120"/>
              </a:rPr>
              <a:t>homography</a:t>
            </a:r>
            <a:r>
              <a:rPr lang="zh-CN" altLang="en-US" sz="2400" smtClean="0">
                <a:ea typeface="新細明體" charset="-120"/>
              </a:rPr>
              <a:t>    </a:t>
            </a:r>
            <a:r>
              <a:rPr lang="en-US" altLang="zh-TW" sz="2400" smtClean="0">
                <a:ea typeface="新細明體" charset="-120"/>
              </a:rPr>
              <a:t>   that satisfies </a:t>
            </a:r>
          </a:p>
          <a:p>
            <a:pPr>
              <a:buFontTx/>
              <a:buNone/>
            </a:pPr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smtClean="0">
              <a:ea typeface="新細明體" charset="-120"/>
            </a:endParaRPr>
          </a:p>
          <a:p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400" smtClean="0">
                <a:ea typeface="新細明體" charset="-120"/>
              </a:rPr>
              <a:t> and hence</a:t>
            </a:r>
          </a:p>
          <a:p>
            <a:pPr>
              <a:buFontTx/>
              <a:buNone/>
            </a:pPr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400" smtClean="0">
                <a:ea typeface="新細明體" charset="-120"/>
              </a:rPr>
              <a:t>         : singular value matrix with the smallest value    </a:t>
            </a:r>
          </a:p>
          <a:p>
            <a:pPr>
              <a:buFontTx/>
              <a:buNone/>
            </a:pPr>
            <a:r>
              <a:rPr lang="en-US" altLang="zh-TW" sz="2400" smtClean="0">
                <a:ea typeface="新細明體" charset="-120"/>
              </a:rPr>
              <a:t>           replaced by the middle value.</a:t>
            </a:r>
          </a:p>
          <a:p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endParaRPr lang="zh-TW" altLang="en-US" sz="2400" smtClean="0">
              <a:ea typeface="新細明體" charset="-120"/>
            </a:endParaRPr>
          </a:p>
        </p:txBody>
      </p:sp>
      <p:sp>
        <p:nvSpPr>
          <p:cNvPr id="5325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325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169B63-8196-47F0-87AE-C2B387A307E3}" type="slidenum">
              <a:rPr lang="en-US" altLang="zh-TW" smtClean="0">
                <a:ea typeface="新細明體" charset="-120"/>
              </a:rPr>
              <a:pPr/>
              <a:t>53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2209800"/>
            <a:ext cx="304800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4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1066800" y="51816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6" name="图片 1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3429000"/>
            <a:ext cx="46101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图片 2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5200" y="2895600"/>
            <a:ext cx="2125663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图片 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05200" y="4572000"/>
            <a:ext cx="2117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Projective Reconstruction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5427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We can then form a pair of camera matrices</a:t>
            </a:r>
            <a:br>
              <a:rPr lang="en-US" altLang="zh-CN" sz="2400" smtClean="0">
                <a:ea typeface="宋体" pitchFamily="2" charset="-122"/>
              </a:rPr>
            </a:br>
            <a:r>
              <a:rPr lang="en-US" altLang="zh-CN" sz="2400" smtClean="0">
                <a:ea typeface="宋体" pitchFamily="2" charset="-122"/>
              </a:rPr>
              <a:t/>
            </a:r>
            <a:br>
              <a:rPr lang="en-US" altLang="zh-CN" sz="2400" smtClean="0">
                <a:ea typeface="宋体" pitchFamily="2" charset="-122"/>
              </a:rPr>
            </a:br>
            <a:r>
              <a:rPr lang="en-US" altLang="zh-CN" sz="2400" smtClean="0">
                <a:ea typeface="宋体" pitchFamily="2" charset="-122"/>
              </a:rPr>
              <a:t/>
            </a:r>
            <a:br>
              <a:rPr lang="en-US" altLang="zh-CN" sz="2400" smtClean="0">
                <a:ea typeface="宋体" pitchFamily="2" charset="-122"/>
              </a:rPr>
            </a:br>
            <a:r>
              <a:rPr lang="en-US" altLang="zh-CN" sz="2400" smtClean="0">
                <a:ea typeface="宋体" pitchFamily="2" charset="-122"/>
              </a:rPr>
              <a:t/>
            </a:r>
            <a:br>
              <a:rPr lang="en-US" altLang="zh-CN" sz="2400" smtClean="0">
                <a:ea typeface="宋体" pitchFamily="2" charset="-122"/>
              </a:rPr>
            </a:br>
            <a:r>
              <a:rPr lang="en-US" altLang="zh-CN" sz="2400" smtClean="0">
                <a:ea typeface="宋体" pitchFamily="2" charset="-122"/>
              </a:rPr>
              <a:t/>
            </a:r>
            <a:br>
              <a:rPr lang="en-US" altLang="zh-CN" sz="2400" smtClean="0">
                <a:ea typeface="宋体" pitchFamily="2" charset="-122"/>
              </a:rPr>
            </a:br>
            <a:r>
              <a:rPr lang="en-US" altLang="zh-CN" sz="2400" smtClean="0">
                <a:ea typeface="宋体" pitchFamily="2" charset="-122"/>
              </a:rPr>
              <a:t>from which a projective reconstruction of the scene can be computed using </a:t>
            </a:r>
            <a:r>
              <a:rPr lang="en-US" altLang="zh-CN" sz="2400" b="1" smtClean="0">
                <a:ea typeface="宋体" pitchFamily="2" charset="-122"/>
              </a:rPr>
              <a:t>triangulation</a:t>
            </a:r>
            <a:r>
              <a:rPr lang="en-US" altLang="zh-CN" sz="2400" smtClean="0">
                <a:ea typeface="宋体" pitchFamily="2" charset="-122"/>
              </a:rPr>
              <a:t> </a:t>
            </a:r>
          </a:p>
          <a:p>
            <a:endParaRPr lang="en-US" altLang="zh-CN" sz="2400" smtClean="0">
              <a:ea typeface="宋体" pitchFamily="2" charset="-122"/>
            </a:endParaRPr>
          </a:p>
        </p:txBody>
      </p:sp>
      <p:sp>
        <p:nvSpPr>
          <p:cNvPr id="5427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427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3194F6-13D3-46BB-B4A1-E52B89ACE9BD}" type="slidenum">
              <a:rPr lang="en-US" altLang="zh-TW" smtClean="0">
                <a:ea typeface="新細明體" charset="-120"/>
              </a:rPr>
              <a:pPr/>
              <a:t>54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54278" name="图片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667000"/>
            <a:ext cx="40719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文本框 3"/>
          <p:cNvSpPr txBox="1">
            <a:spLocks noChangeArrowheads="1"/>
          </p:cNvSpPr>
          <p:nvPr/>
        </p:nvSpPr>
        <p:spPr bwMode="auto">
          <a:xfrm flipH="1">
            <a:off x="5151438" y="2851150"/>
            <a:ext cx="138112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1800">
                <a:ea typeface="宋体" pitchFamily="2" charset="-122"/>
              </a:rPr>
              <a:t>1</a:t>
            </a:r>
            <a:endParaRPr kumimoji="1" lang="zh-CN" altLang="en-US" sz="1800">
              <a:ea typeface="宋体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Self-calibration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55299" name="內容版面配置區 2"/>
          <p:cNvSpPr>
            <a:spLocks noGrp="1"/>
          </p:cNvSpPr>
          <p:nvPr>
            <p:ph idx="1"/>
          </p:nvPr>
        </p:nvSpPr>
        <p:spPr>
          <a:xfrm>
            <a:off x="685800" y="2514600"/>
            <a:ext cx="7772400" cy="4343400"/>
          </a:xfrm>
        </p:spPr>
        <p:txBody>
          <a:bodyPr/>
          <a:lstStyle/>
          <a:p>
            <a:r>
              <a:rPr lang="en-US" altLang="zh-TW" sz="2400" i="1" dirty="0" smtClean="0">
                <a:ea typeface="新細明體" charset="-120"/>
              </a:rPr>
              <a:t>Auto-calibration</a:t>
            </a:r>
            <a:r>
              <a:rPr lang="en-US" altLang="zh-TW" sz="2400" dirty="0" smtClean="0">
                <a:ea typeface="新細明體" charset="-120"/>
              </a:rPr>
              <a:t> is developed for converting a projective reconstruction into a metric one</a:t>
            </a:r>
          </a:p>
          <a:p>
            <a:r>
              <a:rPr lang="en-US" altLang="zh-TW" sz="2400" dirty="0" smtClean="0">
                <a:ea typeface="新細明體" charset="-120"/>
              </a:rPr>
              <a:t>i.e. parallel lines are parallel, orthogonal walls are at right angles, and model is scaled version of reality</a:t>
            </a:r>
          </a:p>
          <a:p>
            <a:r>
              <a:rPr lang="en-US" altLang="zh-TW" sz="2400" dirty="0" smtClean="0">
                <a:ea typeface="新細明體" charset="-120"/>
              </a:rPr>
              <a:t>Equivalent to recovering the unknown calibration matrix </a:t>
            </a:r>
            <a:r>
              <a:rPr lang="en-US" altLang="zh-TW" sz="2400" i="1" dirty="0" err="1" smtClean="0">
                <a:ea typeface="新細明體" charset="-120"/>
              </a:rPr>
              <a:t>K</a:t>
            </a:r>
            <a:r>
              <a:rPr lang="en-US" altLang="zh-TW" sz="2400" i="1" baseline="-25000" dirty="0" err="1" smtClean="0">
                <a:ea typeface="新細明體" charset="-120"/>
              </a:rPr>
              <a:t>j</a:t>
            </a:r>
            <a:r>
              <a:rPr lang="en-US" altLang="zh-TW" sz="2400" dirty="0" smtClean="0">
                <a:ea typeface="新細明體" charset="-120"/>
              </a:rPr>
              <a:t> associated with each image</a:t>
            </a:r>
            <a:endParaRPr lang="zh-TW" altLang="en-US" sz="2400" dirty="0" smtClean="0">
              <a:ea typeface="新細明體" charset="-120"/>
            </a:endParaRPr>
          </a:p>
        </p:txBody>
      </p:sp>
      <p:sp>
        <p:nvSpPr>
          <p:cNvPr id="5530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530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46A02C-7AF7-4357-81B2-A449117879AD}" type="slidenum">
              <a:rPr lang="en-US" altLang="zh-TW" smtClean="0">
                <a:ea typeface="新細明體" charset="-120"/>
              </a:rPr>
              <a:pPr/>
              <a:t>55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Self-calibration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55299" name="內容版面配置區 2"/>
          <p:cNvSpPr>
            <a:spLocks noGrp="1"/>
          </p:cNvSpPr>
          <p:nvPr>
            <p:ph idx="1"/>
          </p:nvPr>
        </p:nvSpPr>
        <p:spPr>
          <a:xfrm>
            <a:off x="685800" y="2514600"/>
            <a:ext cx="7772400" cy="43434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In situations where certain additional information is known about the scene, different methods may be employed</a:t>
            </a:r>
          </a:p>
          <a:p>
            <a:r>
              <a:rPr lang="en-US" altLang="zh-TW" sz="2400" dirty="0" smtClean="0">
                <a:ea typeface="新細明體" charset="-120"/>
              </a:rPr>
              <a:t>If there are parallel lines, &gt; 3 vanishing points can be used to establish the </a:t>
            </a:r>
            <a:r>
              <a:rPr lang="en-US" altLang="zh-TW" sz="2400" dirty="0" err="1" smtClean="0">
                <a:ea typeface="新細明體" charset="-120"/>
              </a:rPr>
              <a:t>homography</a:t>
            </a:r>
            <a:r>
              <a:rPr lang="en-US" altLang="zh-TW" sz="2400" dirty="0" smtClean="0">
                <a:ea typeface="新細明體" charset="-120"/>
              </a:rPr>
              <a:t> for the plane at infinity; focal length and rotations can be recovered</a:t>
            </a:r>
          </a:p>
          <a:p>
            <a:r>
              <a:rPr lang="en-US" altLang="zh-TW" sz="2400" dirty="0" smtClean="0">
                <a:ea typeface="新細明體" charset="-120"/>
              </a:rPr>
              <a:t>If &gt; 2 orthogonal vanishing points have been observed, the single-image calibration method based on vanishing points can be used</a:t>
            </a:r>
            <a:endParaRPr lang="zh-TW" altLang="en-US" sz="2400" dirty="0" smtClean="0">
              <a:ea typeface="新細明體" charset="-120"/>
            </a:endParaRPr>
          </a:p>
        </p:txBody>
      </p:sp>
      <p:sp>
        <p:nvSpPr>
          <p:cNvPr id="5530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530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46A02C-7AF7-4357-81B2-A449117879AD}" type="slidenum">
              <a:rPr lang="en-US" altLang="zh-TW" smtClean="0">
                <a:ea typeface="新細明體" charset="-120"/>
              </a:rPr>
              <a:pPr/>
              <a:t>56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i="1" smtClean="0">
                <a:ea typeface="新細明體" charset="-120"/>
              </a:rPr>
              <a:t>Application: </a:t>
            </a:r>
            <a:r>
              <a:rPr lang="en-US" altLang="zh-TW" sz="3200" smtClean="0">
                <a:ea typeface="新細明體" charset="-120"/>
              </a:rPr>
              <a:t>View Morphing</a:t>
            </a:r>
            <a:endParaRPr lang="zh-TW" altLang="en-US" sz="3200" i="1" smtClean="0">
              <a:ea typeface="新細明體" charset="-120"/>
            </a:endParaRPr>
          </a:p>
        </p:txBody>
      </p:sp>
      <p:sp>
        <p:nvSpPr>
          <p:cNvPr id="56323" name="內容版面配置區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An interesting application of basic two-frame structure from motion is </a:t>
            </a:r>
            <a:r>
              <a:rPr lang="en-US" altLang="zh-CN" sz="2400" i="1" dirty="0" smtClean="0">
                <a:ea typeface="宋体" pitchFamily="2" charset="-122"/>
              </a:rPr>
              <a:t>view morphing, also </a:t>
            </a:r>
            <a:r>
              <a:rPr lang="en-US" altLang="zh-TW" sz="2400" dirty="0" smtClean="0">
                <a:ea typeface="新細明體" charset="-120"/>
              </a:rPr>
              <a:t>known as </a:t>
            </a:r>
            <a:r>
              <a:rPr lang="en-US" altLang="zh-TW" sz="2400" i="1" dirty="0" smtClean="0">
                <a:ea typeface="新細明體" charset="-120"/>
              </a:rPr>
              <a:t>view interpolation</a:t>
            </a:r>
            <a:r>
              <a:rPr lang="en-US" altLang="zh-TW" sz="2400" dirty="0" smtClean="0">
                <a:ea typeface="新細明體" charset="-120"/>
              </a:rPr>
              <a:t>,</a:t>
            </a:r>
            <a:r>
              <a:rPr lang="en-US" altLang="zh-CN" sz="2400" dirty="0" smtClean="0">
                <a:ea typeface="宋体" pitchFamily="2" charset="-122"/>
              </a:rPr>
              <a:t>  which can be used to generate a smooth 3D animation from one view of a 3D scene to another 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endParaRPr lang="zh-TW" altLang="en-US" sz="2400" dirty="0" smtClean="0">
              <a:ea typeface="新細明體" charset="-120"/>
            </a:endParaRPr>
          </a:p>
        </p:txBody>
      </p:sp>
      <p:sp>
        <p:nvSpPr>
          <p:cNvPr id="5632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632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CE724E-F54B-4BCC-BB68-D4E407085DBF}" type="slidenum">
              <a:rPr lang="en-US" altLang="zh-TW" smtClean="0">
                <a:ea typeface="新細明體" charset="-120"/>
              </a:rPr>
              <a:pPr/>
              <a:t>57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56326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3429000"/>
            <a:ext cx="65579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zh-CN" sz="3200" smtClean="0">
                <a:ea typeface="宋体" pitchFamily="2" charset="-122"/>
              </a:rPr>
              <a:t>7.3 </a:t>
            </a:r>
            <a:r>
              <a:rPr lang="en-US" altLang="zh-TW" sz="3200" smtClean="0">
                <a:ea typeface="新細明體" charset="-120"/>
              </a:rPr>
              <a:t>Factorization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57347" name="內容版面配置區 2"/>
          <p:cNvSpPr>
            <a:spLocks noGrp="1"/>
          </p:cNvSpPr>
          <p:nvPr>
            <p:ph idx="1"/>
          </p:nvPr>
        </p:nvSpPr>
        <p:spPr>
          <a:xfrm>
            <a:off x="685800" y="2743200"/>
            <a:ext cx="7772400" cy="43434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When processing video sequences, we often get extended </a:t>
            </a:r>
            <a:r>
              <a:rPr lang="en-US" altLang="zh-TW" sz="2400" i="1" dirty="0" smtClean="0">
                <a:ea typeface="新細明體" charset="-120"/>
              </a:rPr>
              <a:t>feature track</a:t>
            </a:r>
            <a:r>
              <a:rPr lang="en-US" altLang="zh-TW" sz="2400" dirty="0" smtClean="0">
                <a:ea typeface="新細明體" charset="-120"/>
              </a:rPr>
              <a:t> from which it is possible to recover the structure and motion using a process called </a:t>
            </a:r>
            <a:r>
              <a:rPr lang="en-US" altLang="zh-TW" sz="2400" i="1" dirty="0" smtClean="0">
                <a:ea typeface="新細明體" charset="-120"/>
              </a:rPr>
              <a:t>factorization.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zh-TW" altLang="en-US" sz="2400" dirty="0" smtClean="0">
              <a:ea typeface="新細明體" charset="-120"/>
            </a:endParaRPr>
          </a:p>
        </p:txBody>
      </p:sp>
      <p:sp>
        <p:nvSpPr>
          <p:cNvPr id="5734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73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858DEC-6B33-4B22-8417-C37B098B2478}" type="slidenum">
              <a:rPr lang="en-US" altLang="zh-TW" smtClean="0">
                <a:ea typeface="新細明體" charset="-120"/>
              </a:rPr>
              <a:pPr/>
              <a:t>58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Factorization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58371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837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28B1D7-43D0-4422-846F-CEDA2C249290}" type="slidenum">
              <a:rPr lang="en-US" altLang="zh-TW" smtClean="0">
                <a:ea typeface="新細明體" charset="-120"/>
              </a:rPr>
              <a:pPr/>
              <a:t>59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58373" name="图片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7988300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Example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 marL="0" indent="0"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 marL="0" indent="0"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 marL="0" indent="0"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 marL="0" indent="0"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 marL="0" indent="0">
              <a:buFontTx/>
              <a:buNone/>
            </a:pPr>
            <a:endParaRPr lang="en-US" altLang="zh-TW" smtClean="0">
              <a:ea typeface="新細明體" charset="-120"/>
            </a:endParaRPr>
          </a:p>
        </p:txBody>
      </p:sp>
      <p:sp>
        <p:nvSpPr>
          <p:cNvPr id="717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71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A38D001-59E7-4B1E-BC73-95F7B83CB990}" type="slidenum">
              <a:rPr lang="en-US" altLang="zh-TW" smtClean="0">
                <a:ea typeface="新細明體" charset="-120"/>
              </a:rPr>
              <a:pPr/>
              <a:t>6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71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7950" y="1600200"/>
            <a:ext cx="2667000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9788" y="1600200"/>
            <a:ext cx="2762250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0350" y="3783013"/>
            <a:ext cx="25146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3973513"/>
            <a:ext cx="150495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8" name="TextBox 6"/>
          <p:cNvSpPr txBox="1">
            <a:spLocks noChangeArrowheads="1"/>
          </p:cNvSpPr>
          <p:nvPr/>
        </p:nvSpPr>
        <p:spPr bwMode="auto">
          <a:xfrm>
            <a:off x="1447800" y="5638800"/>
            <a:ext cx="6553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600" b="0" dirty="0">
                <a:ea typeface="新細明體" charset="-120"/>
              </a:rPr>
              <a:t>Figure7.1:</a:t>
            </a:r>
            <a:r>
              <a:rPr lang="en-US" altLang="zh-CN" sz="1600" b="0" dirty="0">
                <a:ea typeface="宋体" pitchFamily="2" charset="-122"/>
              </a:rPr>
              <a:t>3D teacup model reconstructed from a 240-frame video sequence </a:t>
            </a:r>
          </a:p>
          <a:p>
            <a:endParaRPr lang="en-US" altLang="zh-TW" sz="1600" b="0" dirty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Factorization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593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Consider orthographic and weak perspective projection models</a:t>
            </a:r>
          </a:p>
          <a:p>
            <a:r>
              <a:rPr lang="en-US" altLang="zh-TW" sz="2400" dirty="0" smtClean="0">
                <a:ea typeface="新細明體" charset="-120"/>
              </a:rPr>
              <a:t>Since the last row is always [0 0 0 1], there is no perspective division 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000" i="1" dirty="0" smtClean="0">
                <a:ea typeface="新細明體" charset="-120"/>
              </a:rPr>
              <a:t>	</a:t>
            </a:r>
            <a:r>
              <a:rPr lang="en-US" altLang="zh-TW" sz="2000" i="1" dirty="0" err="1" smtClean="0">
                <a:ea typeface="新細明體" charset="-120"/>
              </a:rPr>
              <a:t>x</a:t>
            </a:r>
            <a:r>
              <a:rPr lang="en-US" altLang="zh-TW" sz="2000" i="1" baseline="-25000" dirty="0" err="1" smtClean="0">
                <a:ea typeface="新細明體" charset="-120"/>
              </a:rPr>
              <a:t>ji</a:t>
            </a:r>
            <a:r>
              <a:rPr lang="en-US" altLang="zh-TW" sz="2000" dirty="0" smtClean="0">
                <a:ea typeface="新細明體" charset="-120"/>
              </a:rPr>
              <a:t>: location of </a:t>
            </a:r>
            <a:r>
              <a:rPr lang="en-US" altLang="zh-TW" sz="2000" b="1" i="1" dirty="0" err="1" smtClean="0">
                <a:ea typeface="新細明體" charset="-120"/>
              </a:rPr>
              <a:t>i</a:t>
            </a:r>
            <a:r>
              <a:rPr lang="en-US" altLang="zh-TW" sz="2000" b="1" i="1" dirty="0" smtClean="0">
                <a:ea typeface="新細明體" charset="-120"/>
              </a:rPr>
              <a:t> </a:t>
            </a:r>
            <a:r>
              <a:rPr lang="en-US" altLang="zh-TW" sz="2000" baseline="30000" dirty="0" err="1" smtClean="0">
                <a:ea typeface="新細明體" charset="-120"/>
              </a:rPr>
              <a:t>th</a:t>
            </a:r>
            <a:r>
              <a:rPr lang="en-US" altLang="zh-TW" sz="2000" dirty="0" smtClean="0">
                <a:ea typeface="新細明體" charset="-120"/>
              </a:rPr>
              <a:t> point in </a:t>
            </a:r>
            <a:r>
              <a:rPr lang="en-US" altLang="zh-TW" sz="2000" b="1" i="1" dirty="0" smtClean="0">
                <a:ea typeface="新細明體" charset="-120"/>
              </a:rPr>
              <a:t>j </a:t>
            </a:r>
            <a:r>
              <a:rPr lang="en-US" altLang="zh-TW" sz="2000" baseline="30000" dirty="0" err="1" smtClean="0">
                <a:ea typeface="新細明體" charset="-120"/>
              </a:rPr>
              <a:t>th</a:t>
            </a:r>
            <a:r>
              <a:rPr lang="en-US" altLang="zh-TW" sz="2000" dirty="0" smtClean="0">
                <a:ea typeface="新細明體" charset="-120"/>
              </a:rPr>
              <a:t> frame </a:t>
            </a:r>
          </a:p>
          <a:p>
            <a:pPr>
              <a:buFontTx/>
              <a:buNone/>
            </a:pPr>
            <a:r>
              <a:rPr lang="en-US" altLang="zh-TW" sz="2000" dirty="0" smtClean="0">
                <a:ea typeface="新細明體" charset="-120"/>
              </a:rPr>
              <a:t>  	    : upper 2 x 4 portion of projection matrix </a:t>
            </a:r>
            <a:r>
              <a:rPr lang="en-US" altLang="zh-TW" sz="2000" i="1" dirty="0" err="1" smtClean="0">
                <a:ea typeface="新細明體" charset="-120"/>
              </a:rPr>
              <a:t>P</a:t>
            </a:r>
            <a:r>
              <a:rPr lang="en-US" altLang="zh-TW" sz="2000" i="1" baseline="-25000" dirty="0" err="1" smtClean="0">
                <a:ea typeface="新細明體" charset="-120"/>
              </a:rPr>
              <a:t>j</a:t>
            </a:r>
            <a:endParaRPr lang="en-US" altLang="zh-TW" sz="2000" i="1" baseline="-25000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000" dirty="0" smtClean="0">
                <a:ea typeface="新細明體" charset="-120"/>
              </a:rPr>
              <a:t> 	                        : augmented 3D point position</a:t>
            </a:r>
          </a:p>
          <a:p>
            <a:pPr>
              <a:buFontTx/>
              <a:buNone/>
            </a:pPr>
            <a:endParaRPr lang="en-US" altLang="zh-TW" sz="2000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000" dirty="0" smtClean="0">
                <a:ea typeface="新細明體" charset="-120"/>
              </a:rPr>
              <a:t>     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                </a:t>
            </a:r>
            <a:endParaRPr lang="zh-TW" altLang="en-US" sz="2400" dirty="0" smtClean="0">
              <a:ea typeface="新細明體" charset="-120"/>
            </a:endParaRPr>
          </a:p>
        </p:txBody>
      </p:sp>
      <p:sp>
        <p:nvSpPr>
          <p:cNvPr id="5939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5939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5C13C8A-7CFB-4D69-ACD8-9E1F862F1096}" type="slidenum">
              <a:rPr lang="en-US" altLang="zh-TW" smtClean="0">
                <a:ea typeface="新細明體" charset="-120"/>
              </a:rPr>
              <a:pPr/>
              <a:t>60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59398" name="Picture 3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1066800" y="4572000"/>
            <a:ext cx="3048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9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352800"/>
            <a:ext cx="1666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0" name="图片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5029200"/>
            <a:ext cx="1778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Factorization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6041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Assume that every point </a:t>
            </a:r>
            <a:r>
              <a:rPr lang="en-US" altLang="zh-TW" sz="2400" b="1" i="1" dirty="0" err="1" smtClean="0">
                <a:ea typeface="新細明體" charset="-120"/>
              </a:rPr>
              <a:t>i</a:t>
            </a:r>
            <a:r>
              <a:rPr lang="en-US" altLang="zh-TW" sz="2400" dirty="0" smtClean="0">
                <a:ea typeface="新細明體" charset="-120"/>
              </a:rPr>
              <a:t> is visible in every frame </a:t>
            </a:r>
            <a:r>
              <a:rPr lang="en-US" altLang="zh-TW" sz="2400" b="1" i="1" dirty="0" smtClean="0">
                <a:ea typeface="新細明體" charset="-120"/>
              </a:rPr>
              <a:t>j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We can take the </a:t>
            </a:r>
            <a:r>
              <a:rPr lang="en-US" altLang="zh-TW" sz="2400" dirty="0" err="1" smtClean="0">
                <a:ea typeface="新細明體" charset="-120"/>
              </a:rPr>
              <a:t>centroid</a:t>
            </a:r>
            <a:r>
              <a:rPr lang="en-US" altLang="zh-TW" sz="2400" dirty="0" smtClean="0">
                <a:ea typeface="新細明體" charset="-120"/>
              </a:rPr>
              <a:t> (average) of the projected point locations </a:t>
            </a:r>
            <a:r>
              <a:rPr lang="en-US" altLang="zh-TW" sz="2400" b="1" i="1" dirty="0" err="1" smtClean="0">
                <a:ea typeface="新細明體" charset="-120"/>
              </a:rPr>
              <a:t>x</a:t>
            </a:r>
            <a:r>
              <a:rPr lang="en-US" altLang="zh-TW" sz="2400" b="1" i="1" baseline="-25000" dirty="0" err="1" smtClean="0">
                <a:ea typeface="新細明體" charset="-120"/>
              </a:rPr>
              <a:t>ij</a:t>
            </a:r>
            <a:r>
              <a:rPr lang="en-US" altLang="zh-TW" sz="2400" dirty="0" smtClean="0">
                <a:ea typeface="新細明體" charset="-120"/>
              </a:rPr>
              <a:t> in frame </a:t>
            </a:r>
            <a:r>
              <a:rPr lang="en-US" altLang="zh-TW" sz="2400" b="1" i="1" dirty="0" smtClean="0">
                <a:ea typeface="新細明體" charset="-120"/>
              </a:rPr>
              <a:t>j</a:t>
            </a:r>
            <a:r>
              <a:rPr lang="en-US" altLang="zh-TW" sz="2400" dirty="0" smtClean="0">
                <a:ea typeface="新細明體" charset="-120"/>
              </a:rPr>
              <a:t>. 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       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        : </a:t>
            </a:r>
            <a:r>
              <a:rPr lang="en-US" altLang="zh-TW" sz="2000" dirty="0" smtClean="0">
                <a:ea typeface="新細明體" charset="-120"/>
              </a:rPr>
              <a:t>augmented 3D </a:t>
            </a:r>
            <a:r>
              <a:rPr lang="en-US" altLang="zh-TW" sz="2000" dirty="0" err="1" smtClean="0">
                <a:ea typeface="新細明體" charset="-120"/>
              </a:rPr>
              <a:t>centroid</a:t>
            </a:r>
            <a:r>
              <a:rPr lang="en-US" altLang="zh-TW" sz="2000" dirty="0" smtClean="0">
                <a:ea typeface="新細明體" charset="-120"/>
              </a:rPr>
              <a:t> of the point cloud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CN" sz="2400" dirty="0" smtClean="0">
                <a:ea typeface="宋体" pitchFamily="2" charset="-122"/>
              </a:rPr>
              <a:t>we can place the origin of the world at the </a:t>
            </a:r>
            <a:r>
              <a:rPr lang="en-US" altLang="zh-CN" sz="2400" dirty="0" err="1" smtClean="0">
                <a:ea typeface="宋体" pitchFamily="2" charset="-122"/>
              </a:rPr>
              <a:t>centroid</a:t>
            </a:r>
            <a:r>
              <a:rPr lang="en-US" altLang="zh-CN" sz="2400" dirty="0" smtClean="0">
                <a:ea typeface="宋体" pitchFamily="2" charset="-122"/>
              </a:rPr>
              <a:t> of the points, </a:t>
            </a:r>
            <a:r>
              <a:rPr lang="en-US" altLang="zh-CN" sz="2400" dirty="0" err="1" smtClean="0">
                <a:ea typeface="宋体" pitchFamily="2" charset="-122"/>
              </a:rPr>
              <a:t>i.e</a:t>
            </a:r>
            <a:r>
              <a:rPr lang="en-US" altLang="zh-CN" sz="2400" dirty="0" smtClean="0">
                <a:ea typeface="宋体" pitchFamily="2" charset="-122"/>
              </a:rPr>
              <a:t>,                     </a:t>
            </a:r>
            <a:r>
              <a:rPr lang="en-US" altLang="zh-TW" sz="2400" dirty="0" smtClean="0">
                <a:ea typeface="新細明體" charset="-120"/>
              </a:rPr>
              <a:t>  so that              </a:t>
            </a:r>
          </a:p>
          <a:p>
            <a:r>
              <a:rPr lang="en-US" altLang="zh-TW" sz="2400" dirty="0" err="1" smtClean="0">
                <a:ea typeface="新細明體" charset="-120"/>
              </a:rPr>
              <a:t>Centroid</a:t>
            </a:r>
            <a:r>
              <a:rPr lang="en-US" altLang="zh-TW" sz="2400" dirty="0" smtClean="0">
                <a:ea typeface="新細明體" charset="-120"/>
              </a:rPr>
              <a:t> of 2D points in each frame      directly gives us last element of 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zh-TW" altLang="en-US" sz="2400" dirty="0" smtClean="0">
              <a:ea typeface="新細明體" charset="-120"/>
            </a:endParaRPr>
          </a:p>
        </p:txBody>
      </p:sp>
      <p:sp>
        <p:nvSpPr>
          <p:cNvPr id="6042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042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8B7376-BF8A-4AEA-8B61-2E96AAAB8F66}" type="slidenum">
              <a:rPr lang="en-US" altLang="zh-TW" smtClean="0">
                <a:ea typeface="新細明體" charset="-120"/>
              </a:rPr>
              <a:pPr/>
              <a:t>61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6019800" y="5638800"/>
            <a:ext cx="3810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3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3702050" y="5973763"/>
            <a:ext cx="3048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4" name="图片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3200400"/>
            <a:ext cx="45434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5" name="图片 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7713" y="4373563"/>
            <a:ext cx="17065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6" name="图片 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5183188"/>
            <a:ext cx="1752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7" name="图片 4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0" y="5181600"/>
            <a:ext cx="1676400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Factorization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6144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smtClean="0">
                <a:ea typeface="新細明體" charset="-120"/>
              </a:rPr>
              <a:t>Let                       be the 2D point locations after their image centroid has been subtracted.</a:t>
            </a:r>
            <a:br>
              <a:rPr lang="en-US" altLang="zh-TW" sz="2400" smtClean="0">
                <a:ea typeface="新細明體" charset="-120"/>
              </a:rPr>
            </a:br>
            <a:r>
              <a:rPr lang="en-US" altLang="zh-TW" sz="2400" smtClean="0">
                <a:ea typeface="新細明體" charset="-120"/>
              </a:rPr>
              <a:t>We can write:</a:t>
            </a:r>
            <a:endParaRPr lang="en-US" altLang="zh-TW" sz="18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18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180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000" b="1" i="1" smtClean="0">
                <a:ea typeface="新細明體" charset="-120"/>
              </a:rPr>
              <a:t>	M</a:t>
            </a:r>
            <a:r>
              <a:rPr lang="en-US" altLang="zh-TW" sz="2000" b="1" i="1" baseline="-25000" smtClean="0">
                <a:ea typeface="新細明體" charset="-120"/>
              </a:rPr>
              <a:t>j</a:t>
            </a:r>
            <a:r>
              <a:rPr lang="en-US" altLang="zh-TW" sz="2000" smtClean="0">
                <a:ea typeface="新細明體" charset="-120"/>
              </a:rPr>
              <a:t>: upper 2 by 3 portion of the projection matrix </a:t>
            </a:r>
            <a:r>
              <a:rPr lang="en-US" altLang="zh-TW" sz="2000" b="1" i="1" smtClean="0">
                <a:ea typeface="新細明體" charset="-120"/>
              </a:rPr>
              <a:t>P</a:t>
            </a:r>
            <a:r>
              <a:rPr lang="en-US" altLang="zh-TW" sz="2000" b="1" i="1" baseline="-25000" smtClean="0">
                <a:ea typeface="新細明體" charset="-120"/>
              </a:rPr>
              <a:t>j</a:t>
            </a:r>
          </a:p>
          <a:p>
            <a:pPr>
              <a:buFontTx/>
              <a:buNone/>
            </a:pPr>
            <a:r>
              <a:rPr lang="en-US" altLang="zh-TW" sz="2000" b="1" i="1" baseline="-25000" smtClean="0">
                <a:ea typeface="新細明體" charset="-120"/>
              </a:rPr>
              <a:t>	</a:t>
            </a:r>
            <a:r>
              <a:rPr lang="en-US" altLang="zh-TW" sz="2000" smtClean="0">
                <a:ea typeface="新細明體" charset="-120"/>
              </a:rPr>
              <a:t> </a:t>
            </a:r>
            <a:r>
              <a:rPr lang="en-US" altLang="zh-TW" sz="2000" b="1" i="1" smtClean="0">
                <a:ea typeface="新細明體" charset="-120"/>
              </a:rPr>
              <a:t>p</a:t>
            </a:r>
            <a:r>
              <a:rPr lang="en-US" altLang="zh-TW" sz="2000" b="1" i="1" baseline="-25000" smtClean="0">
                <a:ea typeface="新細明體" charset="-120"/>
              </a:rPr>
              <a:t>i</a:t>
            </a:r>
            <a:r>
              <a:rPr lang="en-US" altLang="zh-TW" sz="2000" b="1" i="1" smtClean="0">
                <a:ea typeface="新細明體" charset="-120"/>
              </a:rPr>
              <a:t>=(X</a:t>
            </a:r>
            <a:r>
              <a:rPr lang="en-US" altLang="zh-TW" sz="2000" b="1" i="1" baseline="-25000" smtClean="0">
                <a:ea typeface="新細明體" charset="-120"/>
              </a:rPr>
              <a:t>i</a:t>
            </a:r>
            <a:r>
              <a:rPr lang="en-US" altLang="zh-TW" sz="2000" b="1" i="1" smtClean="0">
                <a:ea typeface="新細明體" charset="-120"/>
              </a:rPr>
              <a:t>,Y</a:t>
            </a:r>
            <a:r>
              <a:rPr lang="en-US" altLang="zh-TW" sz="2000" b="1" i="1" baseline="-25000" smtClean="0">
                <a:ea typeface="新細明體" charset="-120"/>
              </a:rPr>
              <a:t>i</a:t>
            </a:r>
            <a:r>
              <a:rPr lang="en-US" altLang="zh-TW" sz="2000" b="1" i="1" smtClean="0">
                <a:ea typeface="新細明體" charset="-120"/>
              </a:rPr>
              <a:t>,Z</a:t>
            </a:r>
            <a:r>
              <a:rPr lang="en-US" altLang="zh-TW" sz="2000" b="1" i="1" baseline="-25000" smtClean="0">
                <a:ea typeface="新細明體" charset="-120"/>
              </a:rPr>
              <a:t>i</a:t>
            </a:r>
            <a:r>
              <a:rPr lang="en-US" altLang="zh-TW" sz="2000" b="1" i="1" smtClean="0">
                <a:ea typeface="新細明體" charset="-120"/>
              </a:rPr>
              <a:t>)</a:t>
            </a:r>
          </a:p>
          <a:p>
            <a:endParaRPr lang="en-US" altLang="zh-TW" sz="2000" smtClean="0">
              <a:ea typeface="新細明體" charset="-120"/>
            </a:endParaRPr>
          </a:p>
          <a:p>
            <a:r>
              <a:rPr lang="en-US" altLang="zh-TW" sz="2400" smtClean="0">
                <a:ea typeface="新細明體" charset="-120"/>
              </a:rPr>
              <a:t>We can concatenate all of these measurements into one large matrix.</a:t>
            </a:r>
          </a:p>
          <a:p>
            <a:pPr>
              <a:buFontTx/>
              <a:buNone/>
            </a:pPr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000" b="1" i="1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400" smtClean="0">
                <a:ea typeface="新細明體" charset="-120"/>
              </a:rPr>
              <a:t>  </a:t>
            </a:r>
            <a:endParaRPr lang="zh-TW" altLang="en-US" sz="2400" smtClean="0">
              <a:ea typeface="新細明體" charset="-120"/>
            </a:endParaRPr>
          </a:p>
        </p:txBody>
      </p:sp>
      <p:sp>
        <p:nvSpPr>
          <p:cNvPr id="6144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144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497C2F-38AF-427E-87BA-D81E18DA9675}" type="slidenum">
              <a:rPr lang="en-US" altLang="zh-TW" smtClean="0">
                <a:ea typeface="新細明體" charset="-120"/>
              </a:rPr>
              <a:pPr/>
              <a:t>62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61446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2819400"/>
            <a:ext cx="2084388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7" name="图片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6075" y="1828800"/>
            <a:ext cx="18129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Factorization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6246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000" smtClean="0">
                <a:ea typeface="新細明體" charset="-120"/>
              </a:rPr>
              <a:t>      :</a:t>
            </a:r>
            <a:r>
              <a:rPr lang="en-US" altLang="zh-TW" sz="2000" i="1" smtClean="0">
                <a:ea typeface="新細明體" charset="-120"/>
              </a:rPr>
              <a:t> </a:t>
            </a:r>
            <a:r>
              <a:rPr lang="en-US" altLang="zh-TW" sz="2000" smtClean="0">
                <a:ea typeface="新細明體" charset="-120"/>
              </a:rPr>
              <a:t>measurement matrix</a:t>
            </a:r>
            <a:r>
              <a:rPr lang="en-US" altLang="zh-TW" sz="2000" i="1" smtClean="0">
                <a:ea typeface="新細明體" charset="-120"/>
              </a:rPr>
              <a:t> </a:t>
            </a:r>
          </a:p>
          <a:p>
            <a:pPr>
              <a:buFontTx/>
              <a:buNone/>
            </a:pPr>
            <a:r>
              <a:rPr lang="en-US" altLang="zh-TW" sz="2000" i="1" smtClean="0">
                <a:ea typeface="新細明體" charset="-120"/>
              </a:rPr>
              <a:t>      </a:t>
            </a:r>
            <a:r>
              <a:rPr lang="en-US" altLang="zh-TW" sz="2000" smtClean="0">
                <a:ea typeface="新細明體" charset="-120"/>
              </a:rPr>
              <a:t>:</a:t>
            </a:r>
            <a:r>
              <a:rPr lang="en-US" altLang="zh-TW" sz="2000" i="1" smtClean="0">
                <a:ea typeface="新細明體" charset="-120"/>
              </a:rPr>
              <a:t> </a:t>
            </a:r>
            <a:r>
              <a:rPr lang="en-US" altLang="zh-TW" sz="2000" smtClean="0">
                <a:ea typeface="新細明體" charset="-120"/>
              </a:rPr>
              <a:t>motion matrices</a:t>
            </a:r>
          </a:p>
          <a:p>
            <a:pPr>
              <a:buFontTx/>
              <a:buNone/>
            </a:pPr>
            <a:r>
              <a:rPr lang="en-US" altLang="zh-TW" sz="2000" smtClean="0">
                <a:ea typeface="新細明體" charset="-120"/>
              </a:rPr>
              <a:t>      :</a:t>
            </a:r>
            <a:r>
              <a:rPr lang="en-US" altLang="zh-TW" sz="2000" i="1" smtClean="0">
                <a:ea typeface="新細明體" charset="-120"/>
              </a:rPr>
              <a:t> </a:t>
            </a:r>
            <a:r>
              <a:rPr lang="en-US" altLang="zh-TW" sz="2000" smtClean="0">
                <a:ea typeface="新細明體" charset="-120"/>
              </a:rPr>
              <a:t>structure matrices </a:t>
            </a:r>
          </a:p>
          <a:p>
            <a:pPr>
              <a:buFontTx/>
              <a:buNone/>
            </a:pPr>
            <a:endParaRPr lang="zh-TW" altLang="en-US" sz="2000" i="1" smtClean="0">
              <a:ea typeface="新細明體" charset="-120"/>
            </a:endParaRPr>
          </a:p>
        </p:txBody>
      </p:sp>
      <p:sp>
        <p:nvSpPr>
          <p:cNvPr id="6246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246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3F916A-0E61-4A78-A2CA-35111D457200}" type="slidenum">
              <a:rPr lang="en-US" altLang="zh-TW" smtClean="0">
                <a:ea typeface="新細明體" charset="-120"/>
              </a:rPr>
              <a:pPr/>
              <a:t>63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62470" name="Picture 3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762000" y="4267200"/>
            <a:ext cx="3810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1" name="Picture 4"/>
          <p:cNvPicPr>
            <a:picLocks noChangeAspect="1" noChangeArrowheads="1"/>
          </p:cNvPicPr>
          <p:nvPr/>
        </p:nvPicPr>
        <p:blipFill>
          <a:blip r:embed="rId3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838200" y="4648200"/>
            <a:ext cx="319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2" name="Picture 5"/>
          <p:cNvPicPr>
            <a:picLocks noChangeAspect="1" noChangeArrowheads="1"/>
          </p:cNvPicPr>
          <p:nvPr/>
        </p:nvPicPr>
        <p:blipFill>
          <a:blip r:embed="rId4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838200" y="5029200"/>
            <a:ext cx="2286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3" name="图片 1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7713" y="2057400"/>
            <a:ext cx="771048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Factorization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634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smtClean="0">
                <a:ea typeface="新細明體" charset="-120"/>
              </a:rPr>
              <a:t>If SVD of                directly returns the matrices          ; But it does not. Instead we can write the relationship</a:t>
            </a:r>
          </a:p>
          <a:p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400" smtClean="0">
                <a:ea typeface="新細明體" charset="-120"/>
              </a:rPr>
              <a:t>               </a:t>
            </a:r>
            <a:r>
              <a:rPr lang="en-US" altLang="zh-TW" sz="2000" smtClean="0">
                <a:ea typeface="新細明體" charset="-120"/>
              </a:rPr>
              <a:t>   and  </a:t>
            </a:r>
          </a:p>
          <a:p>
            <a:r>
              <a:rPr lang="en-US" altLang="zh-TW" sz="2000" smtClean="0">
                <a:ea typeface="新細明體" charset="-120"/>
              </a:rPr>
              <a:t>To recover values of the 3 x 3 matrix </a:t>
            </a:r>
            <a:r>
              <a:rPr lang="en-US" altLang="zh-TW" sz="2000" b="1" i="1" smtClean="0">
                <a:ea typeface="新細明體" charset="-120"/>
              </a:rPr>
              <a:t>Q </a:t>
            </a:r>
            <a:r>
              <a:rPr lang="en-US" altLang="zh-TW" sz="2000" smtClean="0">
                <a:ea typeface="新細明體" charset="-120"/>
              </a:rPr>
              <a:t>depends on motion model being used.     </a:t>
            </a:r>
          </a:p>
          <a:p>
            <a:pPr>
              <a:buFontTx/>
              <a:buNone/>
            </a:pPr>
            <a:r>
              <a:rPr lang="en-US" altLang="zh-TW" sz="2400" smtClean="0">
                <a:ea typeface="新細明體" charset="-120"/>
              </a:rPr>
              <a:t>  </a:t>
            </a:r>
            <a:endParaRPr lang="zh-TW" altLang="en-US" sz="2400" smtClean="0">
              <a:ea typeface="新細明體" charset="-120"/>
            </a:endParaRPr>
          </a:p>
        </p:txBody>
      </p:sp>
      <p:sp>
        <p:nvSpPr>
          <p:cNvPr id="6349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349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E57F53-F5FF-42D1-8C44-7E7F63C75561}" type="slidenum">
              <a:rPr lang="en-US" altLang="zh-TW" smtClean="0">
                <a:ea typeface="新細明體" charset="-120"/>
              </a:rPr>
              <a:pPr/>
              <a:t>64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63494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3009900"/>
            <a:ext cx="3213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5" name="图片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937000"/>
            <a:ext cx="13843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6" name="图片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954463"/>
            <a:ext cx="9525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7" name="图片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1828800"/>
            <a:ext cx="1270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8" name="图片 5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13638" y="1743075"/>
            <a:ext cx="1173162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Factorization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6451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smtClean="0">
                <a:ea typeface="新細明體" charset="-120"/>
              </a:rPr>
              <a:t>In the case of orthographic projection, the entries in </a:t>
            </a:r>
            <a:r>
              <a:rPr lang="en-US" altLang="zh-TW" sz="2400" b="1" i="1" smtClean="0">
                <a:ea typeface="新細明體" charset="-120"/>
              </a:rPr>
              <a:t>M</a:t>
            </a:r>
            <a:r>
              <a:rPr lang="en-US" altLang="zh-TW" sz="2400" b="1" i="1" baseline="-25000" smtClean="0">
                <a:ea typeface="新細明體" charset="-120"/>
              </a:rPr>
              <a:t>j</a:t>
            </a:r>
            <a:r>
              <a:rPr lang="en-US" altLang="zh-TW" sz="2400" smtClean="0">
                <a:ea typeface="新細明體" charset="-120"/>
              </a:rPr>
              <a:t> are the first two rows of rotation matrices </a:t>
            </a:r>
            <a:r>
              <a:rPr lang="en-US" altLang="zh-TW" sz="2400" b="1" i="1" smtClean="0">
                <a:ea typeface="新細明體" charset="-120"/>
              </a:rPr>
              <a:t>R</a:t>
            </a:r>
            <a:r>
              <a:rPr lang="en-US" altLang="zh-TW" sz="2400" b="1" i="1" baseline="-25000" smtClean="0">
                <a:ea typeface="新細明體" charset="-120"/>
              </a:rPr>
              <a:t>j</a:t>
            </a:r>
            <a:r>
              <a:rPr lang="en-US" altLang="zh-TW" sz="2400" smtClean="0">
                <a:ea typeface="新細明體" charset="-120"/>
              </a:rPr>
              <a:t>.</a:t>
            </a:r>
          </a:p>
          <a:p>
            <a:r>
              <a:rPr lang="en-US" altLang="zh-TW" sz="2400" smtClean="0">
                <a:ea typeface="新細明體" charset="-120"/>
              </a:rPr>
              <a:t>So we have </a:t>
            </a:r>
          </a:p>
          <a:p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smtClean="0">
              <a:ea typeface="新細明體" charset="-120"/>
            </a:endParaRPr>
          </a:p>
          <a:p>
            <a:endParaRPr lang="en-US" altLang="zh-TW" sz="2400" smtClean="0">
              <a:ea typeface="新細明體" charset="-120"/>
            </a:endParaRPr>
          </a:p>
          <a:p>
            <a:endParaRPr lang="en-US" altLang="zh-TW" sz="240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400" b="1" i="1" smtClean="0">
                <a:ea typeface="新細明體" charset="-120"/>
              </a:rPr>
              <a:t>	u</a:t>
            </a:r>
            <a:r>
              <a:rPr lang="en-US" altLang="zh-TW" sz="2400" b="1" i="1" baseline="-25000" smtClean="0">
                <a:ea typeface="新細明體" charset="-120"/>
              </a:rPr>
              <a:t>k</a:t>
            </a:r>
            <a:r>
              <a:rPr lang="en-US" altLang="zh-TW" sz="2400" smtClean="0">
                <a:ea typeface="新細明體" charset="-120"/>
              </a:rPr>
              <a:t>: 3  x 1 rows of matrix </a:t>
            </a:r>
            <a:r>
              <a:rPr lang="en-US" altLang="zh-TW" sz="2400" b="1" i="1" smtClean="0">
                <a:ea typeface="新細明體" charset="-120"/>
              </a:rPr>
              <a:t>U</a:t>
            </a:r>
            <a:r>
              <a:rPr lang="en-US" altLang="zh-TW" sz="2400" smtClean="0">
                <a:ea typeface="新細明體" charset="-120"/>
              </a:rPr>
              <a:t>.</a:t>
            </a:r>
          </a:p>
          <a:p>
            <a:pPr algn="just"/>
            <a:r>
              <a:rPr lang="en-US" altLang="zh-TW" sz="2400" smtClean="0">
                <a:ea typeface="新細明體" charset="-120"/>
              </a:rPr>
              <a:t>This gives us a large set of equations for the entries in matrix </a:t>
            </a:r>
            <a:r>
              <a:rPr lang="en-US" altLang="zh-TW" sz="2400" b="1" i="1" smtClean="0">
                <a:ea typeface="新細明體" charset="-120"/>
              </a:rPr>
              <a:t>QQ</a:t>
            </a:r>
            <a:r>
              <a:rPr lang="en-US" altLang="zh-TW" sz="2400" b="1" i="1" baseline="30000" smtClean="0">
                <a:ea typeface="新細明體" charset="-120"/>
              </a:rPr>
              <a:t>T</a:t>
            </a:r>
            <a:r>
              <a:rPr lang="en-US" altLang="zh-TW" sz="2400" b="1" i="1" smtClean="0">
                <a:ea typeface="新細明體" charset="-120"/>
              </a:rPr>
              <a:t> </a:t>
            </a:r>
            <a:r>
              <a:rPr lang="en-US" altLang="zh-TW" sz="2400" smtClean="0">
                <a:ea typeface="新細明體" charset="-120"/>
              </a:rPr>
              <a:t>from which matrix </a:t>
            </a:r>
            <a:r>
              <a:rPr lang="en-US" altLang="zh-TW" sz="2400" b="1" i="1" smtClean="0">
                <a:ea typeface="新細明體" charset="-120"/>
              </a:rPr>
              <a:t>Q</a:t>
            </a:r>
            <a:r>
              <a:rPr lang="en-US" altLang="zh-TW" sz="2400" smtClean="0">
                <a:ea typeface="新細明體" charset="-120"/>
              </a:rPr>
              <a:t> can be recovered using matrix square root.</a:t>
            </a:r>
            <a:endParaRPr lang="en-US" altLang="zh-TW" sz="2400" b="1" i="1" baseline="30000" smtClean="0">
              <a:ea typeface="新細明體" charset="-120"/>
            </a:endParaRPr>
          </a:p>
          <a:p>
            <a:pPr algn="just"/>
            <a:endParaRPr lang="en-US" altLang="zh-TW" sz="2400" b="1" i="1" baseline="30000" smtClean="0">
              <a:ea typeface="新細明體" charset="-120"/>
            </a:endParaRPr>
          </a:p>
        </p:txBody>
      </p:sp>
      <p:sp>
        <p:nvSpPr>
          <p:cNvPr id="6451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451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47E7CC7-65F0-4067-91C9-EBC41326D269}" type="slidenum">
              <a:rPr lang="en-US" altLang="zh-TW" smtClean="0">
                <a:ea typeface="新細明體" charset="-120"/>
              </a:rPr>
              <a:pPr/>
              <a:t>65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64518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048000"/>
            <a:ext cx="5586413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Factorization (cont.)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6553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smtClean="0">
                <a:ea typeface="新細明體" charset="-120"/>
              </a:rPr>
              <a:t>Limitations:</a:t>
            </a:r>
          </a:p>
          <a:p>
            <a:pPr algn="just">
              <a:buFontTx/>
              <a:buAutoNum type="arabicPeriod"/>
            </a:pPr>
            <a:r>
              <a:rPr lang="en-US" altLang="zh-TW" sz="2400" smtClean="0">
                <a:ea typeface="新細明體" charset="-120"/>
              </a:rPr>
              <a:t>They require a complete set of tracks, i.e., each point must be visible in each frame, in order for the factorization approach to work.</a:t>
            </a:r>
          </a:p>
          <a:p>
            <a:pPr algn="just">
              <a:buFontTx/>
              <a:buAutoNum type="arabicPeriod"/>
            </a:pPr>
            <a:r>
              <a:rPr lang="en-US" altLang="zh-CN" sz="2400" smtClean="0">
                <a:ea typeface="宋体" pitchFamily="2" charset="-122"/>
              </a:rPr>
              <a:t>It cannot deal with perspective cameras.</a:t>
            </a:r>
            <a:br>
              <a:rPr lang="en-US" altLang="zh-CN" sz="2400" smtClean="0">
                <a:ea typeface="宋体" pitchFamily="2" charset="-122"/>
              </a:rPr>
            </a:br>
            <a:r>
              <a:rPr lang="en-US" altLang="zh-CN" sz="2000" smtClean="0">
                <a:ea typeface="宋体" pitchFamily="2" charset="-122"/>
              </a:rPr>
              <a:t>(One way to get around this problem is to perform an initial affine (e.g., orthographic) reconstruction and to then correct for the perspective effects in an iterative manner) </a:t>
            </a:r>
          </a:p>
          <a:p>
            <a:pPr algn="just"/>
            <a:endParaRPr lang="en-US" altLang="zh-TW" sz="2400" smtClean="0">
              <a:ea typeface="新細明體" charset="-120"/>
            </a:endParaRPr>
          </a:p>
          <a:p>
            <a:pPr algn="just"/>
            <a:endParaRPr lang="en-US" altLang="zh-TW" sz="2400" smtClean="0">
              <a:ea typeface="新細明體" charset="-120"/>
            </a:endParaRPr>
          </a:p>
        </p:txBody>
      </p:sp>
      <p:sp>
        <p:nvSpPr>
          <p:cNvPr id="6554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554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F6D175-AD10-4569-87EB-33F00EC1C023}" type="slidenum">
              <a:rPr lang="en-US" altLang="zh-TW" smtClean="0">
                <a:ea typeface="新細明體" charset="-120"/>
              </a:rPr>
              <a:pPr/>
              <a:t>66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i="1" smtClean="0">
                <a:ea typeface="新細明體" charset="-120"/>
              </a:rPr>
              <a:t>Application:</a:t>
            </a:r>
            <a:r>
              <a:rPr lang="en-US" altLang="zh-TW" sz="3200" smtClean="0">
                <a:ea typeface="新細明體" charset="-120"/>
              </a:rPr>
              <a:t> Sparse 3D Model Extraction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6656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276600" y="6400800"/>
            <a:ext cx="3124200" cy="304800"/>
          </a:xfrm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656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68E105-B88B-4EAB-BBF8-0577850C659B}" type="slidenum">
              <a:rPr lang="en-US" altLang="zh-TW" smtClean="0">
                <a:ea typeface="新細明體" charset="-120"/>
              </a:rPr>
              <a:pPr/>
              <a:t>67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66565" name="內容版面配置區 2"/>
          <p:cNvSpPr>
            <a:spLocks noGrp="1"/>
          </p:cNvSpPr>
          <p:nvPr>
            <p:ph idx="1"/>
          </p:nvPr>
        </p:nvSpPr>
        <p:spPr>
          <a:xfrm>
            <a:off x="609600" y="1752600"/>
            <a:ext cx="8077200" cy="4343400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Once a multi-view 3D reconstruction of the scene has been estimated, it then becomes possible to create a texture-mapped 3D model of the object and to look at it from new directions. </a:t>
            </a:r>
          </a:p>
          <a:p>
            <a:r>
              <a:rPr lang="en-US" altLang="zh-CN" sz="2400" dirty="0" smtClean="0">
                <a:ea typeface="宋体" pitchFamily="2" charset="-122"/>
              </a:rPr>
              <a:t>The first step is to create a denser 3D model than the sparse point cloud that structure from motion produces. A simple technique such as 3D triangulation can be used.</a:t>
            </a:r>
          </a:p>
          <a:p>
            <a:r>
              <a:rPr lang="en-US" altLang="zh-CN" sz="2400" dirty="0" smtClean="0">
                <a:ea typeface="宋体" pitchFamily="2" charset="-122"/>
              </a:rPr>
              <a:t>In order to create a more realistic model, a </a:t>
            </a:r>
            <a:r>
              <a:rPr lang="en-US" altLang="zh-CN" sz="2400" i="1" dirty="0" smtClean="0">
                <a:ea typeface="宋体" pitchFamily="2" charset="-122"/>
              </a:rPr>
              <a:t>texture map </a:t>
            </a:r>
            <a:r>
              <a:rPr lang="en-US" altLang="zh-CN" sz="2400" dirty="0" smtClean="0">
                <a:ea typeface="宋体" pitchFamily="2" charset="-122"/>
              </a:rPr>
              <a:t>can be extracted for each triangle face. </a:t>
            </a:r>
          </a:p>
          <a:p>
            <a:endParaRPr lang="en-US" altLang="zh-CN" sz="2400" dirty="0" smtClean="0">
              <a:ea typeface="宋体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i="1" smtClean="0">
                <a:ea typeface="新細明體" charset="-120"/>
              </a:rPr>
              <a:t>Application:</a:t>
            </a:r>
            <a:r>
              <a:rPr lang="en-US" altLang="zh-TW" sz="3200" smtClean="0">
                <a:ea typeface="新細明體" charset="-120"/>
              </a:rPr>
              <a:t> Sparse 3D Model Extraction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6758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276600" y="6400800"/>
            <a:ext cx="3124200" cy="304800"/>
          </a:xfrm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758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533696-7445-46F4-892F-CA3DFBBD7D99}" type="slidenum">
              <a:rPr lang="en-US" altLang="zh-TW" smtClean="0">
                <a:ea typeface="新細明體" charset="-120"/>
              </a:rPr>
              <a:pPr/>
              <a:t>68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67589" name="图片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0"/>
            <a:ext cx="798830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solidFill>
                  <a:srgbClr val="FF0000"/>
                </a:solidFill>
                <a:ea typeface="新細明體" charset="-120"/>
              </a:rPr>
              <a:t>7.4 Bundle Adjustment</a:t>
            </a:r>
            <a:endParaRPr lang="zh-TW" altLang="en-US" sz="3200" dirty="0" smtClean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6861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The most accurate way to recover structure and motion is to perform robust non-linear minimization of the measurement (re-projection) errors, which is commonly known as </a:t>
            </a:r>
            <a:r>
              <a:rPr lang="en-US" altLang="zh-CN" sz="2400" b="1" i="1" dirty="0" smtClean="0">
                <a:ea typeface="宋体" pitchFamily="2" charset="-122"/>
              </a:rPr>
              <a:t>bundle adjustment</a:t>
            </a:r>
            <a:r>
              <a:rPr lang="en-US" altLang="zh-CN" sz="2400" dirty="0" smtClean="0">
                <a:ea typeface="宋体" pitchFamily="2" charset="-122"/>
              </a:rPr>
              <a:t>. </a:t>
            </a:r>
          </a:p>
          <a:p>
            <a:r>
              <a:rPr lang="en-US" altLang="zh-CN" sz="2400" dirty="0" smtClean="0">
                <a:ea typeface="宋体" pitchFamily="2" charset="-122"/>
              </a:rPr>
              <a:t>The term </a:t>
            </a:r>
            <a:r>
              <a:rPr lang="en-US" altLang="zh-CN" sz="2400" b="1" dirty="0" smtClean="0">
                <a:ea typeface="宋体" pitchFamily="2" charset="-122"/>
              </a:rPr>
              <a:t>bundle</a:t>
            </a:r>
            <a:r>
              <a:rPr lang="en-US" altLang="zh-CN" sz="2400" dirty="0" smtClean="0">
                <a:ea typeface="宋体" pitchFamily="2" charset="-122"/>
              </a:rPr>
              <a:t> refers to the bundles of rays connecting camera centers to 3D points and the term </a:t>
            </a:r>
            <a:r>
              <a:rPr lang="en-US" altLang="zh-CN" sz="2400" b="1" dirty="0" smtClean="0">
                <a:ea typeface="宋体" pitchFamily="2" charset="-122"/>
              </a:rPr>
              <a:t>adjustment</a:t>
            </a:r>
            <a:r>
              <a:rPr lang="en-US" altLang="zh-CN" sz="2400" dirty="0" smtClean="0">
                <a:ea typeface="宋体" pitchFamily="2" charset="-122"/>
              </a:rPr>
              <a:t> refers to the iterative minimization of re-projection error. </a:t>
            </a:r>
          </a:p>
        </p:txBody>
      </p:sp>
      <p:sp>
        <p:nvSpPr>
          <p:cNvPr id="6861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861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5481B1-4C96-4615-8729-4B9C2DD61D39}" type="slidenum">
              <a:rPr lang="en-US" altLang="zh-TW" smtClean="0">
                <a:ea typeface="新細明體" charset="-120"/>
              </a:rPr>
              <a:pPr/>
              <a:t>69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Example</a:t>
            </a: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B5D918-53A9-4881-B53A-5197CA33CF45}" type="slidenum">
              <a:rPr lang="en-US" altLang="zh-TW" smtClean="0">
                <a:ea typeface="新細明體" charset="-120"/>
              </a:rPr>
              <a:pPr/>
              <a:t>7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8197" name="TextBox 6"/>
          <p:cNvSpPr txBox="1">
            <a:spLocks noChangeArrowheads="1"/>
          </p:cNvSpPr>
          <p:nvPr/>
        </p:nvSpPr>
        <p:spPr bwMode="auto">
          <a:xfrm>
            <a:off x="1143000" y="5715000"/>
            <a:ext cx="7239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600" b="0">
                <a:ea typeface="新細明體" charset="-120"/>
              </a:rPr>
              <a:t>Figure 7.2: </a:t>
            </a:r>
            <a:r>
              <a:rPr lang="en-US" altLang="zh-CN" sz="1600" b="0">
                <a:ea typeface="宋体" pitchFamily="2" charset="-122"/>
              </a:rPr>
              <a:t>Two images of a toy house along with their matched 3D line segments </a:t>
            </a:r>
          </a:p>
        </p:txBody>
      </p:sp>
      <p:pic>
        <p:nvPicPr>
          <p:cNvPr id="8198" name="图片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0"/>
            <a:ext cx="8720138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ea typeface="新細明體" charset="-120"/>
              </a:rPr>
              <a:t>7.4 Bundle Adjustment</a:t>
            </a:r>
            <a:endParaRPr lang="zh-TW" altLang="en-US" sz="3200" dirty="0" smtClean="0">
              <a:ea typeface="新細明體" charset="-120"/>
            </a:endParaRPr>
          </a:p>
        </p:txBody>
      </p:sp>
      <p:sp>
        <p:nvSpPr>
          <p:cNvPr id="6861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Given a set of images depicting a number of 3D points from different viewpoints</a:t>
            </a:r>
          </a:p>
          <a:p>
            <a:r>
              <a:rPr lang="en-US" altLang="zh-TW" sz="2400" dirty="0" smtClean="0">
                <a:ea typeface="宋体" pitchFamily="2" charset="-122"/>
              </a:rPr>
              <a:t>B</a:t>
            </a:r>
            <a:r>
              <a:rPr lang="en-US" altLang="zh-CN" sz="2400" dirty="0" smtClean="0">
                <a:ea typeface="宋体" pitchFamily="2" charset="-122"/>
              </a:rPr>
              <a:t>undle adjustment can be defined as the problem of simultaneously refining…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the 3D coordinates describing the scene geometry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the parameters of the relative motion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the optical characteristics of the camera(s) employed to acquire the images</a:t>
            </a:r>
          </a:p>
          <a:p>
            <a:r>
              <a:rPr lang="en-US" altLang="zh-CN" sz="2400" dirty="0" smtClean="0">
                <a:ea typeface="宋体" pitchFamily="2" charset="-122"/>
              </a:rPr>
              <a:t>…according to an optimality criterion involving the corresponding image projections of all points</a:t>
            </a:r>
          </a:p>
        </p:txBody>
      </p:sp>
      <p:sp>
        <p:nvSpPr>
          <p:cNvPr id="6861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861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5481B1-4C96-4615-8729-4B9C2DD61D39}" type="slidenum">
              <a:rPr lang="en-US" altLang="zh-TW" smtClean="0">
                <a:ea typeface="新細明體" charset="-120"/>
              </a:rPr>
              <a:pPr/>
              <a:t>70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Bundle Adjustment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6963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smtClean="0">
                <a:ea typeface="新細明體" charset="-120"/>
              </a:rPr>
              <a:t>The feature location measurements </a:t>
            </a:r>
            <a:r>
              <a:rPr lang="en-US" altLang="zh-TW" sz="2400" b="1" i="1" smtClean="0">
                <a:ea typeface="新細明體" charset="-120"/>
              </a:rPr>
              <a:t>x</a:t>
            </a:r>
            <a:r>
              <a:rPr lang="en-US" altLang="zh-TW" sz="2400" b="1" i="1" baseline="-25000" smtClean="0">
                <a:ea typeface="新細明體" charset="-120"/>
              </a:rPr>
              <a:t>ij</a:t>
            </a:r>
            <a:r>
              <a:rPr lang="en-US" altLang="zh-TW" sz="2400" smtClean="0">
                <a:ea typeface="新細明體" charset="-120"/>
              </a:rPr>
              <a:t>  depends on the following parameters</a:t>
            </a:r>
          </a:p>
          <a:p>
            <a:r>
              <a:rPr lang="en-US" altLang="zh-TW" sz="2400" smtClean="0">
                <a:ea typeface="新細明體" charset="-120"/>
              </a:rPr>
              <a:t> </a:t>
            </a:r>
            <a:r>
              <a:rPr lang="en-US" altLang="zh-TW" sz="2400" b="1" i="1" smtClean="0">
                <a:ea typeface="新細明體" charset="-120"/>
              </a:rPr>
              <a:t>x</a:t>
            </a:r>
            <a:r>
              <a:rPr lang="en-US" altLang="zh-TW" sz="2400" b="1" i="1" baseline="-25000" smtClean="0">
                <a:ea typeface="新細明體" charset="-120"/>
              </a:rPr>
              <a:t>ij</a:t>
            </a:r>
            <a:r>
              <a:rPr lang="en-US" altLang="zh-TW" sz="2400" b="1" i="1" smtClean="0">
                <a:ea typeface="新細明體" charset="-120"/>
              </a:rPr>
              <a:t> = f(p</a:t>
            </a:r>
            <a:r>
              <a:rPr lang="en-US" altLang="zh-TW" sz="2400" b="1" i="1" baseline="-25000" smtClean="0">
                <a:ea typeface="新細明體" charset="-120"/>
              </a:rPr>
              <a:t>i</a:t>
            </a:r>
            <a:r>
              <a:rPr lang="en-US" altLang="zh-TW" sz="2400" b="1" i="1" smtClean="0">
                <a:ea typeface="新細明體" charset="-120"/>
              </a:rPr>
              <a:t>,R</a:t>
            </a:r>
            <a:r>
              <a:rPr lang="en-US" altLang="zh-TW" sz="2400" b="1" i="1" baseline="-25000" smtClean="0">
                <a:ea typeface="新細明體" charset="-120"/>
              </a:rPr>
              <a:t>j</a:t>
            </a:r>
            <a:r>
              <a:rPr lang="en-US" altLang="zh-TW" sz="2400" b="1" i="1" smtClean="0">
                <a:ea typeface="新細明體" charset="-120"/>
              </a:rPr>
              <a:t>,c</a:t>
            </a:r>
            <a:r>
              <a:rPr lang="en-US" altLang="zh-TW" sz="2400" b="1" i="1" baseline="-25000" smtClean="0">
                <a:ea typeface="新細明體" charset="-120"/>
              </a:rPr>
              <a:t>j</a:t>
            </a:r>
            <a:r>
              <a:rPr lang="en-US" altLang="zh-TW" sz="2400" b="1" i="1" smtClean="0">
                <a:ea typeface="新細明體" charset="-120"/>
              </a:rPr>
              <a:t>,K</a:t>
            </a:r>
            <a:r>
              <a:rPr lang="en-US" altLang="zh-TW" sz="2400" b="1" i="1" baseline="-25000" smtClean="0">
                <a:ea typeface="新細明體" charset="-120"/>
              </a:rPr>
              <a:t>j</a:t>
            </a:r>
            <a:r>
              <a:rPr lang="en-US" altLang="zh-TW" sz="2400" b="1" i="1" smtClean="0">
                <a:ea typeface="新細明體" charset="-120"/>
              </a:rPr>
              <a:t>)</a:t>
            </a:r>
            <a:br>
              <a:rPr lang="en-US" altLang="zh-TW" sz="2400" b="1" i="1" smtClean="0">
                <a:ea typeface="新細明體" charset="-120"/>
              </a:rPr>
            </a:br>
            <a:r>
              <a:rPr lang="en-US" altLang="zh-TW" sz="2400" i="1" smtClean="0">
                <a:ea typeface="新細明體" charset="-120"/>
              </a:rPr>
              <a:t>P: 3D position</a:t>
            </a:r>
            <a:br>
              <a:rPr lang="en-US" altLang="zh-TW" sz="2400" i="1" smtClean="0">
                <a:ea typeface="新細明體" charset="-120"/>
              </a:rPr>
            </a:br>
            <a:r>
              <a:rPr lang="en-US" altLang="zh-TW" sz="2400" i="1" smtClean="0">
                <a:ea typeface="新細明體" charset="-120"/>
              </a:rPr>
              <a:t>R: Rotation</a:t>
            </a:r>
            <a:br>
              <a:rPr lang="en-US" altLang="zh-TW" sz="2400" i="1" smtClean="0">
                <a:ea typeface="新細明體" charset="-120"/>
              </a:rPr>
            </a:br>
            <a:r>
              <a:rPr lang="en-US" altLang="zh-TW" sz="2400" i="1" smtClean="0">
                <a:ea typeface="新細明體" charset="-120"/>
              </a:rPr>
              <a:t>c: Camera center(Translation)</a:t>
            </a:r>
            <a:br>
              <a:rPr lang="en-US" altLang="zh-TW" sz="2400" i="1" smtClean="0">
                <a:ea typeface="新細明體" charset="-120"/>
              </a:rPr>
            </a:br>
            <a:r>
              <a:rPr lang="en-US" altLang="zh-TW" sz="2400" i="1" smtClean="0">
                <a:ea typeface="新細明體" charset="-120"/>
              </a:rPr>
              <a:t>K: Camera intrinsic</a:t>
            </a:r>
          </a:p>
          <a:p>
            <a:endParaRPr lang="en-US" altLang="zh-TW" sz="2400" i="1" smtClean="0">
              <a:ea typeface="新細明體" charset="-120"/>
            </a:endParaRPr>
          </a:p>
          <a:p>
            <a:r>
              <a:rPr lang="en-US" altLang="zh-TW" sz="2400" i="1" smtClean="0">
                <a:ea typeface="新細明體" charset="-120"/>
              </a:rPr>
              <a:t>All these parameters will be updated during the iterative process.</a:t>
            </a:r>
          </a:p>
          <a:p>
            <a:endParaRPr lang="en-US" altLang="zh-TW" sz="2400" b="1" i="1" smtClean="0">
              <a:ea typeface="新細明體" charset="-120"/>
            </a:endParaRPr>
          </a:p>
        </p:txBody>
      </p:sp>
      <p:sp>
        <p:nvSpPr>
          <p:cNvPr id="6963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6963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00534D-9FD8-47C2-9CF5-F8B4B108E451}" type="slidenum">
              <a:rPr lang="en-US" altLang="zh-TW" smtClean="0">
                <a:ea typeface="新細明體" charset="-120"/>
              </a:rPr>
              <a:pPr/>
              <a:t>71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Bundle Adjustment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7065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In addition, it is common to add a stage for radial distortion parameter estimation.</a:t>
            </a:r>
          </a:p>
          <a:p>
            <a:endParaRPr lang="en-US" altLang="zh-CN" sz="2400" smtClean="0">
              <a:ea typeface="宋体" pitchFamily="2" charset="-122"/>
            </a:endParaRPr>
          </a:p>
          <a:p>
            <a:endParaRPr lang="en-US" altLang="zh-CN" sz="2400" smtClean="0">
              <a:ea typeface="宋体" pitchFamily="2" charset="-122"/>
            </a:endParaRPr>
          </a:p>
          <a:p>
            <a:r>
              <a:rPr lang="en-US" altLang="zh-CN" sz="2400" smtClean="0">
                <a:ea typeface="宋体" pitchFamily="2" charset="-122"/>
              </a:rPr>
              <a:t>Radial distortion:</a:t>
            </a:r>
          </a:p>
        </p:txBody>
      </p:sp>
      <p:sp>
        <p:nvSpPr>
          <p:cNvPr id="7066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7066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82E775-A555-4065-A6FC-86B9BD170597}" type="slidenum">
              <a:rPr lang="en-US" altLang="zh-TW" smtClean="0">
                <a:ea typeface="新細明體" charset="-120"/>
              </a:rPr>
              <a:pPr/>
              <a:t>72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70662" name="图片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667000"/>
            <a:ext cx="3733800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3" name="图片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3810000"/>
            <a:ext cx="5791200" cy="242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Bundle Adjustment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71683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7168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0298AF-AC9E-4E92-9B53-A049AF522944}" type="slidenum">
              <a:rPr lang="en-US" altLang="zh-TW" smtClean="0">
                <a:ea typeface="新細明體" charset="-120"/>
              </a:rPr>
              <a:pPr/>
              <a:t>73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71685" name="图片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057400"/>
            <a:ext cx="8534400" cy="349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Bundle Adjustment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72707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7270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B1B560B-6276-4E79-8D1F-026AD79E931E}" type="slidenum">
              <a:rPr lang="en-US" altLang="zh-TW" smtClean="0">
                <a:ea typeface="新細明體" charset="-120"/>
              </a:rPr>
              <a:pPr/>
              <a:t>74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7270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Iteration:</a:t>
            </a:r>
            <a:br>
              <a:rPr lang="en-US" altLang="zh-CN" sz="2400" dirty="0" smtClean="0">
                <a:ea typeface="宋体" pitchFamily="2" charset="-122"/>
              </a:rPr>
            </a:br>
            <a:r>
              <a:rPr lang="en-US" altLang="zh-CN" sz="2400" dirty="0" smtClean="0">
                <a:ea typeface="宋体" pitchFamily="2" charset="-122"/>
              </a:rPr>
              <a:t> Minimize the sum of re-projection error between the observed and predicted image points.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The re-projection error functions are nonlinear. Thus, the minimization is achieved using iterative least squares algorithms</a:t>
            </a:r>
            <a:r>
              <a:rPr lang="en-US" altLang="zh-CN" sz="2400" dirty="0" smtClean="0">
                <a:ea typeface="宋体" pitchFamily="2" charset="-122"/>
              </a:rPr>
              <a:t>. (Newton, LM, etc.)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990600"/>
          </a:xfrm>
        </p:spPr>
        <p:txBody>
          <a:bodyPr/>
          <a:lstStyle/>
          <a:p>
            <a:r>
              <a:rPr lang="en-US" altLang="zh-CN" sz="3200" i="1" smtClean="0">
                <a:ea typeface="宋体" pitchFamily="2" charset="-122"/>
              </a:rPr>
              <a:t>Application</a:t>
            </a:r>
            <a:r>
              <a:rPr lang="en-US" altLang="zh-CN" sz="3200" smtClean="0">
                <a:ea typeface="宋体" pitchFamily="2" charset="-122"/>
              </a:rPr>
              <a:t>: </a:t>
            </a:r>
            <a:br>
              <a:rPr lang="en-US" altLang="zh-CN" sz="3200" smtClean="0">
                <a:ea typeface="宋体" pitchFamily="2" charset="-122"/>
              </a:rPr>
            </a:br>
            <a:r>
              <a:rPr lang="en-US" altLang="zh-TW" sz="3200" smtClean="0">
                <a:ea typeface="新細明體" charset="-120"/>
              </a:rPr>
              <a:t>Reconstruction from Internet Photos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73731" name="內容版面配置區 2"/>
          <p:cNvSpPr>
            <a:spLocks noGrp="1"/>
          </p:cNvSpPr>
          <p:nvPr>
            <p:ph idx="1"/>
          </p:nvPr>
        </p:nvSpPr>
        <p:spPr>
          <a:xfrm>
            <a:off x="457200" y="1752600"/>
            <a:ext cx="8001000" cy="43434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Widely used application of structure from motion: the reconstruction of 3D objects and scenes from video sequences and collection of images.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Before structure from motion comparison can begin, it is first necessary to establish sparse correspondences between different pairs of images and to then link such correspondences into </a:t>
            </a:r>
            <a:r>
              <a:rPr lang="en-US" altLang="zh-TW" sz="2400" i="1" dirty="0" smtClean="0">
                <a:ea typeface="新細明體" charset="-120"/>
              </a:rPr>
              <a:t>feature track,</a:t>
            </a:r>
            <a:r>
              <a:rPr lang="en-US" altLang="zh-TW" sz="2400" dirty="0" smtClean="0">
                <a:ea typeface="新細明體" charset="-120"/>
              </a:rPr>
              <a:t> which associates individual 2D image feature with global 3D points.</a:t>
            </a:r>
            <a:r>
              <a:rPr lang="en-US" altLang="zh-CN" sz="2400" dirty="0" smtClean="0">
                <a:ea typeface="宋体" pitchFamily="2" charset="-122"/>
              </a:rPr>
              <a:t> </a:t>
            </a:r>
          </a:p>
        </p:txBody>
      </p:sp>
      <p:sp>
        <p:nvSpPr>
          <p:cNvPr id="7373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7373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1603995-E0FA-4A25-87F5-C5E5996FA233}" type="slidenum">
              <a:rPr lang="en-US" altLang="zh-TW" smtClean="0">
                <a:ea typeface="新細明體" charset="-120"/>
              </a:rPr>
              <a:pPr/>
              <a:t>75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990600"/>
          </a:xfrm>
        </p:spPr>
        <p:txBody>
          <a:bodyPr/>
          <a:lstStyle/>
          <a:p>
            <a:r>
              <a:rPr lang="en-US" altLang="zh-CN" sz="3200" i="1" smtClean="0">
                <a:ea typeface="宋体" pitchFamily="2" charset="-122"/>
              </a:rPr>
              <a:t>Application</a:t>
            </a:r>
            <a:r>
              <a:rPr lang="en-US" altLang="zh-CN" sz="3200" smtClean="0">
                <a:ea typeface="宋体" pitchFamily="2" charset="-122"/>
              </a:rPr>
              <a:t>: </a:t>
            </a:r>
            <a:br>
              <a:rPr lang="en-US" altLang="zh-CN" sz="3200" smtClean="0">
                <a:ea typeface="宋体" pitchFamily="2" charset="-122"/>
              </a:rPr>
            </a:br>
            <a:r>
              <a:rPr lang="en-US" altLang="zh-TW" sz="3200" smtClean="0">
                <a:ea typeface="新細明體" charset="-120"/>
              </a:rPr>
              <a:t>Reconstruction from Internet Photos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74755" name="內容版面配置區 2"/>
          <p:cNvSpPr>
            <a:spLocks noGrp="1"/>
          </p:cNvSpPr>
          <p:nvPr>
            <p:ph idx="1"/>
          </p:nvPr>
        </p:nvSpPr>
        <p:spPr>
          <a:xfrm>
            <a:off x="457200" y="2057400"/>
            <a:ext cx="8001000" cy="4343400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Once an initial pair has been reconstructed, the pose of cameras that see a sufficient number of the resulting 3D points can be estimated and the complete set of cameras and feature correspondences can be used to perform another round of bundle adjustment. </a:t>
            </a:r>
          </a:p>
          <a:p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7475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7475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14FF52-9393-4245-8453-FC34C015D553}" type="slidenum">
              <a:rPr lang="en-US" altLang="zh-TW" smtClean="0">
                <a:ea typeface="新細明體" charset="-120"/>
              </a:rPr>
              <a:pPr/>
              <a:t>76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Reconstruction from Internet Photos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7577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zh-TW" altLang="en-US" smtClean="0">
              <a:ea typeface="新細明體" charset="-120"/>
            </a:endParaRPr>
          </a:p>
        </p:txBody>
      </p:sp>
      <p:sp>
        <p:nvSpPr>
          <p:cNvPr id="7578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7578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2D930F-5CD5-487B-9AEE-70B169672A18}" type="slidenum">
              <a:rPr lang="en-US" altLang="zh-TW" smtClean="0">
                <a:ea typeface="新細明體" charset="-120"/>
              </a:rPr>
              <a:pPr/>
              <a:t>77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75782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2184400"/>
            <a:ext cx="9070975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Reconstruction from Internet Photos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7680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zh-TW" altLang="en-US" smtClean="0">
              <a:ea typeface="新細明體" charset="-120"/>
            </a:endParaRPr>
          </a:p>
        </p:txBody>
      </p:sp>
      <p:sp>
        <p:nvSpPr>
          <p:cNvPr id="7680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7680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1B7108-3D91-4932-93FF-534AF7A911D1}" type="slidenum">
              <a:rPr lang="en-US" altLang="zh-TW" smtClean="0">
                <a:ea typeface="新細明體" charset="-120"/>
              </a:rPr>
              <a:pPr/>
              <a:t>78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76806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057400"/>
            <a:ext cx="7213600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Reconstruction from Internet Photos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778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zh-TW" altLang="en-US" smtClean="0">
              <a:ea typeface="新細明體" charset="-120"/>
            </a:endParaRPr>
          </a:p>
        </p:txBody>
      </p:sp>
      <p:sp>
        <p:nvSpPr>
          <p:cNvPr id="7782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7782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F65D97-92A5-4DD8-A747-E30D521DF2E8}" type="slidenum">
              <a:rPr lang="en-US" altLang="zh-TW" smtClean="0">
                <a:ea typeface="新細明體" charset="-120"/>
              </a:rPr>
              <a:pPr/>
              <a:t>79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77830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09800"/>
            <a:ext cx="7391400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Example </a:t>
            </a:r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47FEF9-7A34-471A-9DFE-566C6406FFB7}" type="slidenum">
              <a:rPr lang="en-US" altLang="zh-TW" smtClean="0">
                <a:ea typeface="新細明體" charset="-120"/>
              </a:rPr>
              <a:pPr/>
              <a:t>8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9221" name="TextBox 14"/>
          <p:cNvSpPr txBox="1">
            <a:spLocks noChangeArrowheads="1"/>
          </p:cNvSpPr>
          <p:nvPr/>
        </p:nvSpPr>
        <p:spPr bwMode="auto">
          <a:xfrm>
            <a:off x="1600200" y="5181600"/>
            <a:ext cx="6400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b="0" dirty="0">
                <a:ea typeface="新細明體" charset="-120"/>
              </a:rPr>
              <a:t>Figure 7.3: (a-e) incremental structure from </a:t>
            </a:r>
            <a:r>
              <a:rPr lang="en-US" altLang="zh-TW" sz="1600" b="0" dirty="0" smtClean="0">
                <a:ea typeface="新細明體" charset="-120"/>
              </a:rPr>
              <a:t>motion of </a:t>
            </a:r>
            <a:r>
              <a:rPr lang="en-US" altLang="zh-TW" sz="1600" b="0" dirty="0" err="1" smtClean="0">
                <a:ea typeface="新細明體" charset="-120"/>
              </a:rPr>
              <a:t>Trevi</a:t>
            </a:r>
            <a:r>
              <a:rPr lang="en-US" altLang="zh-TW" sz="1600" b="0" dirty="0" smtClean="0">
                <a:ea typeface="新細明體" charset="-120"/>
              </a:rPr>
              <a:t> Fountain, Rome (</a:t>
            </a:r>
            <a:r>
              <a:rPr lang="zh-TW" altLang="en-US" sz="1600" b="0" dirty="0" smtClean="0">
                <a:ea typeface="新細明體" charset="-120"/>
              </a:rPr>
              <a:t>特雷維噴泉</a:t>
            </a:r>
            <a:r>
              <a:rPr lang="en-US" altLang="zh-TW" sz="1600" b="0" dirty="0" smtClean="0">
                <a:ea typeface="新細明體" charset="-120"/>
              </a:rPr>
              <a:t>)</a:t>
            </a:r>
          </a:p>
          <a:p>
            <a:pPr algn="ctr"/>
            <a:r>
              <a:rPr lang="en-US" altLang="zh-TW" sz="1600" b="0" dirty="0" smtClean="0">
                <a:ea typeface="新細明體" charset="-120"/>
              </a:rPr>
              <a:t> </a:t>
            </a:r>
            <a:endParaRPr lang="en-US" altLang="zh-TW" sz="1600" b="0" dirty="0">
              <a:ea typeface="新細明體" charset="-120"/>
            </a:endParaRPr>
          </a:p>
        </p:txBody>
      </p:sp>
      <p:pic>
        <p:nvPicPr>
          <p:cNvPr id="9222" name="图片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400" y="2362200"/>
            <a:ext cx="91789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 descr="https://upload.wikimedia.org/wikipedia/commons/thumb/e/e1/Panorama_of_Trevi_fountain_2015.jpg/300px-Panorama_of_Trevi_fountain_20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304800"/>
            <a:ext cx="2857500" cy="188595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7.5 Constrained Structure and Motion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7885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The most general algorithms for structure from motion make no prior assumptions about the objects or scenes that they are reconstructing. </a:t>
            </a:r>
          </a:p>
          <a:p>
            <a:r>
              <a:rPr lang="en-US" altLang="zh-CN" sz="2400" smtClean="0">
                <a:ea typeface="宋体" pitchFamily="2" charset="-122"/>
              </a:rPr>
              <a:t>In many cases, however, the scene contains higher-level geometric primitives, such as lines and planes.</a:t>
            </a:r>
          </a:p>
          <a:p>
            <a:r>
              <a:rPr lang="en-US" altLang="zh-CN" sz="2400" smtClean="0">
                <a:ea typeface="宋体" pitchFamily="2" charset="-122"/>
              </a:rPr>
              <a:t>Furthermore, these primitives are often arranged in particular relationships, i.e., many lines and planes are either parallel or orthogonal to each other. </a:t>
            </a:r>
          </a:p>
          <a:p>
            <a:endParaRPr lang="en-US" altLang="zh-CN" sz="2400" smtClean="0">
              <a:ea typeface="宋体" pitchFamily="2" charset="-122"/>
            </a:endParaRPr>
          </a:p>
        </p:txBody>
      </p:sp>
      <p:sp>
        <p:nvSpPr>
          <p:cNvPr id="7885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7885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BE93E6-2FD6-4F08-8BA6-46AB6F9AADA3}" type="slidenum">
              <a:rPr lang="en-US" altLang="zh-TW" smtClean="0">
                <a:ea typeface="新細明體" charset="-120"/>
              </a:rPr>
              <a:pPr/>
              <a:t>80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Constrained Structure and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7987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smtClean="0">
                <a:ea typeface="新細明體" charset="-120"/>
              </a:rPr>
              <a:t>Line-based technique:</a:t>
            </a:r>
          </a:p>
          <a:p>
            <a:r>
              <a:rPr lang="en-US" altLang="zh-CN" sz="2400" smtClean="0">
                <a:ea typeface="宋体" pitchFamily="2" charset="-122"/>
              </a:rPr>
              <a:t>When lines are visible in three or more views, the trifocal tensor can be used to transfer lines from one pair of images to another. </a:t>
            </a:r>
          </a:p>
        </p:txBody>
      </p:sp>
      <p:sp>
        <p:nvSpPr>
          <p:cNvPr id="7987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7987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2F4823-63F3-4F9E-9A55-197D7A5DDA90}" type="slidenum">
              <a:rPr lang="en-US" altLang="zh-TW" smtClean="0">
                <a:ea typeface="新細明體" charset="-120"/>
              </a:rPr>
              <a:pPr/>
              <a:t>81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79878" name="图片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492500"/>
            <a:ext cx="8189913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Constrained Structure and Motion (cont).</a:t>
            </a:r>
            <a:endParaRPr lang="zh-TW" altLang="en-US" sz="3200" smtClean="0">
              <a:ea typeface="新細明體" charset="-120"/>
            </a:endParaRPr>
          </a:p>
        </p:txBody>
      </p:sp>
      <p:sp>
        <p:nvSpPr>
          <p:cNvPr id="808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Plane-based technique:</a:t>
            </a:r>
            <a:br>
              <a:rPr lang="en-US" altLang="zh-TW" dirty="0" smtClean="0">
                <a:ea typeface="新細明體" charset="-120"/>
              </a:rPr>
            </a:br>
            <a:r>
              <a:rPr lang="en-US" altLang="zh-TW" dirty="0" smtClean="0">
                <a:ea typeface="新細明體" charset="-120"/>
              </a:rPr>
              <a:t>I</a:t>
            </a:r>
            <a:r>
              <a:rPr lang="en-US" altLang="zh-CN" sz="2400" dirty="0" smtClean="0">
                <a:ea typeface="宋体" pitchFamily="2" charset="-122"/>
              </a:rPr>
              <a:t>n scenes that are rich in planar structures, e.g., in architecture and certain kinds of manufactured objects such as furniture, it is possible to directly estimate </a:t>
            </a:r>
            <a:r>
              <a:rPr lang="en-US" altLang="zh-CN" sz="2400" dirty="0" err="1" smtClean="0">
                <a:ea typeface="宋体" pitchFamily="2" charset="-122"/>
              </a:rPr>
              <a:t>homographies</a:t>
            </a:r>
            <a:r>
              <a:rPr lang="en-US" altLang="zh-CN" sz="2400" dirty="0" smtClean="0">
                <a:ea typeface="宋体" pitchFamily="2" charset="-122"/>
              </a:rPr>
              <a:t> between different planes, using either feature-based or intensity-based methods. </a:t>
            </a:r>
          </a:p>
        </p:txBody>
      </p:sp>
      <p:sp>
        <p:nvSpPr>
          <p:cNvPr id="8090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8090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BD7CA9-3630-4443-8E03-C79432E409C1}" type="slidenum">
              <a:rPr lang="en-US" altLang="zh-TW" smtClean="0">
                <a:ea typeface="新細明體" charset="-120"/>
              </a:rPr>
              <a:pPr/>
              <a:t>82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End of Chapter 7</a:t>
            </a:r>
            <a:endParaRPr lang="zh-TW" altLang="en-US" smtClean="0">
              <a:ea typeface="新細明體" charset="-120"/>
            </a:endParaRPr>
          </a:p>
        </p:txBody>
      </p:sp>
      <p:sp>
        <p:nvSpPr>
          <p:cNvPr id="81923" name="內容版面配置區 2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343400"/>
          </a:xfrm>
        </p:spPr>
        <p:txBody>
          <a:bodyPr/>
          <a:lstStyle/>
          <a:p>
            <a:pPr marL="0" indent="0"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 marL="0" indent="0"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 marL="0" indent="0">
              <a:buFontTx/>
              <a:buNone/>
            </a:pPr>
            <a:endParaRPr lang="en-US" altLang="zh-TW" smtClean="0">
              <a:ea typeface="新細明體" charset="-120"/>
            </a:endParaRPr>
          </a:p>
          <a:p>
            <a:pPr marL="0" indent="0" algn="just">
              <a:buFontTx/>
              <a:buNone/>
            </a:pPr>
            <a:r>
              <a:rPr lang="en-US" altLang="zh-TW" smtClean="0">
                <a:ea typeface="新細明體" charset="-120"/>
              </a:rPr>
              <a:t>                               </a:t>
            </a:r>
          </a:p>
          <a:p>
            <a:pPr marL="0" indent="0" algn="just">
              <a:buFontTx/>
              <a:buNone/>
            </a:pPr>
            <a:r>
              <a:rPr lang="en-US" altLang="zh-TW" smtClean="0">
                <a:ea typeface="新細明體" charset="-120"/>
              </a:rPr>
              <a:t>                     Thank you for listening!</a:t>
            </a:r>
          </a:p>
          <a:p>
            <a:pPr marL="0" indent="0"/>
            <a:endParaRPr lang="en-US" altLang="zh-TW" smtClean="0">
              <a:ea typeface="新細明體" charset="-120"/>
            </a:endParaRPr>
          </a:p>
          <a:p>
            <a:pPr marL="0" indent="0"/>
            <a:endParaRPr lang="en-US" altLang="zh-TW" smtClean="0">
              <a:ea typeface="新細明體" charset="-120"/>
            </a:endParaRPr>
          </a:p>
        </p:txBody>
      </p:sp>
      <p:sp>
        <p:nvSpPr>
          <p:cNvPr id="8192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8192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EBA1C41-8EFE-466E-9C2A-F7E4AFE9FEF5}" type="slidenum">
              <a:rPr lang="en-US" altLang="zh-TW" smtClean="0">
                <a:ea typeface="新細明體" charset="-120"/>
              </a:rPr>
              <a:pPr/>
              <a:t>83</a:t>
            </a:fld>
            <a:endParaRPr lang="en-US" altLang="zh-TW" smtClean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smtClean="0">
                <a:ea typeface="新細明體" charset="-120"/>
              </a:rPr>
              <a:t>Example</a:t>
            </a:r>
          </a:p>
        </p:txBody>
      </p:sp>
      <p:pic>
        <p:nvPicPr>
          <p:cNvPr id="8" name="內容版面配置區 7" descr="Trafalgar_square_england_1908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r="28409"/>
          <a:stretch>
            <a:fillRect/>
          </a:stretch>
        </p:blipFill>
        <p:spPr>
          <a:xfrm>
            <a:off x="1371600" y="3886200"/>
            <a:ext cx="7086600" cy="1752600"/>
          </a:xfrm>
        </p:spPr>
      </p:pic>
      <p:sp>
        <p:nvSpPr>
          <p:cNvPr id="1024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smtClean="0"/>
              <a:t>Structure from Motion</a:t>
            </a:r>
          </a:p>
        </p:txBody>
      </p:sp>
      <p:sp>
        <p:nvSpPr>
          <p:cNvPr id="102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982762A-B855-4E4C-B0F6-8F2570A5465B}" type="slidenum">
              <a:rPr lang="en-US" altLang="zh-TW" smtClean="0">
                <a:ea typeface="新細明體" charset="-120"/>
              </a:rPr>
              <a:pPr/>
              <a:t>9</a:t>
            </a:fld>
            <a:endParaRPr lang="en-US" altLang="zh-TW" smtClean="0">
              <a:ea typeface="新細明體" charset="-120"/>
            </a:endParaRPr>
          </a:p>
        </p:txBody>
      </p:sp>
      <p:pic>
        <p:nvPicPr>
          <p:cNvPr id="102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533400"/>
            <a:ext cx="4038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TextBox 6"/>
          <p:cNvSpPr txBox="1">
            <a:spLocks noChangeArrowheads="1"/>
          </p:cNvSpPr>
          <p:nvPr/>
        </p:nvSpPr>
        <p:spPr bwMode="auto">
          <a:xfrm>
            <a:off x="1752600" y="3276600"/>
            <a:ext cx="6629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b="0" dirty="0" smtClean="0">
                <a:ea typeface="新細明體" charset="-120"/>
              </a:rPr>
              <a:t>Figure 7.4: 3D reconstruction of Trafalgar Square, London  (</a:t>
            </a:r>
            <a:r>
              <a:rPr lang="zh-TW" altLang="en-US" sz="1600" b="0" dirty="0" smtClean="0">
                <a:ea typeface="新細明體" charset="-120"/>
              </a:rPr>
              <a:t>特拉法加廣場</a:t>
            </a:r>
            <a:r>
              <a:rPr lang="en-US" altLang="zh-TW" sz="1600" b="0" dirty="0" smtClean="0">
                <a:ea typeface="新細明體" charset="-120"/>
              </a:rPr>
              <a:t>)</a:t>
            </a:r>
            <a:endParaRPr lang="zh-TW" altLang="en-US" sz="1600" b="0" dirty="0" smtClean="0">
              <a:ea typeface="新細明體" charset="-120"/>
            </a:endParaRPr>
          </a:p>
          <a:p>
            <a:pPr algn="ctr"/>
            <a:endParaRPr lang="en-US" altLang="zh-TW" sz="1600" b="0" dirty="0">
              <a:ea typeface="新細明體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True"/>
  <p:tag name="DEFAULTDISPLAYSOURCE" val="\documentclass{slides}\pagestyle{empty}&#10;\begin{document}&#10;\end{document}&#10;"/>
  <p:tag name="TEX2PS" val="latex %.tex; dvips -D 300 -o %.ps %.dvi"/>
  <p:tag name="TEX2PSBATCH" val="latex --interaction=nonstopmode %.tex; dvips -D 300 -o %.ps %.dvi"/>
  <p:tag name="DEFAULTMAGNIFICATION" val="2"/>
</p:tagLst>
</file>

<file path=ppt/theme/theme1.xml><?xml version="1.0" encoding="utf-8"?>
<a:theme xmlns:a="http://schemas.openxmlformats.org/drawingml/2006/main" name="Default Design">
  <a:themeElements>
    <a:clrScheme name="Default Design 10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6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13527</TotalTime>
  <Words>3169</Words>
  <Application>Microsoft Office PowerPoint</Application>
  <PresentationFormat>如螢幕大小 (4:3)</PresentationFormat>
  <Paragraphs>614</Paragraphs>
  <Slides>83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1" baseType="lpstr">
      <vt:lpstr>Batang</vt:lpstr>
      <vt:lpstr>宋体</vt:lpstr>
      <vt:lpstr>新細明體</vt:lpstr>
      <vt:lpstr>Arial</vt:lpstr>
      <vt:lpstr>Century</vt:lpstr>
      <vt:lpstr>Times New Roman</vt:lpstr>
      <vt:lpstr>Wingdings</vt:lpstr>
      <vt:lpstr>Default Design</vt:lpstr>
      <vt:lpstr>Advanced Computer Vision </vt:lpstr>
      <vt:lpstr>Introduction</vt:lpstr>
      <vt:lpstr>What Is Structure from Motion?</vt:lpstr>
      <vt:lpstr>Example</vt:lpstr>
      <vt:lpstr>Example (cont).</vt:lpstr>
      <vt:lpstr>Example</vt:lpstr>
      <vt:lpstr>Example</vt:lpstr>
      <vt:lpstr>Example </vt:lpstr>
      <vt:lpstr>Example</vt:lpstr>
      <vt:lpstr>Introduction</vt:lpstr>
      <vt:lpstr>7.1 Triangulation </vt:lpstr>
      <vt:lpstr>Triangulation (cont).</vt:lpstr>
      <vt:lpstr>Triangulation (cont).</vt:lpstr>
      <vt:lpstr>Triangulation (cont).</vt:lpstr>
      <vt:lpstr>Triangulation (cont).</vt:lpstr>
      <vt:lpstr>Triangulation (cont).</vt:lpstr>
      <vt:lpstr>Triangulation (cont).</vt:lpstr>
      <vt:lpstr>Triangulation (cont).</vt:lpstr>
      <vt:lpstr>Triangulation (cont).</vt:lpstr>
      <vt:lpstr>7.2 Two-Frame Structure from Motion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Two-Frame Structure from Motion (cont).</vt:lpstr>
      <vt:lpstr>Pure Translation (Known rotation)</vt:lpstr>
      <vt:lpstr>Pure Translation (cont). </vt:lpstr>
      <vt:lpstr>Pure Translation (cont).</vt:lpstr>
      <vt:lpstr>Pure Translation (cont).</vt:lpstr>
      <vt:lpstr>Projective Reconstruction</vt:lpstr>
      <vt:lpstr>Projective Reconstruction (cont.)</vt:lpstr>
      <vt:lpstr>Projective Reconstruction (cont.)</vt:lpstr>
      <vt:lpstr>Projective Reconstruction (cont.)</vt:lpstr>
      <vt:lpstr>Projective Reconstruction (cont.)</vt:lpstr>
      <vt:lpstr>Self-calibration</vt:lpstr>
      <vt:lpstr>Self-calibration</vt:lpstr>
      <vt:lpstr>Application: View Morphing</vt:lpstr>
      <vt:lpstr>7.3 Factorization</vt:lpstr>
      <vt:lpstr>Factorization (cont.)</vt:lpstr>
      <vt:lpstr>Factorization (cont.)</vt:lpstr>
      <vt:lpstr>Factorization (cont.)</vt:lpstr>
      <vt:lpstr>Factorization (cont.)</vt:lpstr>
      <vt:lpstr>Factorization (cont.)</vt:lpstr>
      <vt:lpstr>Factorization (cont.)</vt:lpstr>
      <vt:lpstr>Factorization (cont.)</vt:lpstr>
      <vt:lpstr>Factorization (cont.)</vt:lpstr>
      <vt:lpstr>Application: Sparse 3D Model Extraction</vt:lpstr>
      <vt:lpstr>Application: Sparse 3D Model Extraction</vt:lpstr>
      <vt:lpstr>7.4 Bundle Adjustment</vt:lpstr>
      <vt:lpstr>7.4 Bundle Adjustment</vt:lpstr>
      <vt:lpstr>Bundle Adjustment</vt:lpstr>
      <vt:lpstr>Bundle Adjustment</vt:lpstr>
      <vt:lpstr>Bundle Adjustment</vt:lpstr>
      <vt:lpstr>Bundle Adjustment</vt:lpstr>
      <vt:lpstr>Application:  Reconstruction from Internet Photos</vt:lpstr>
      <vt:lpstr>Application:  Reconstruction from Internet Photos</vt:lpstr>
      <vt:lpstr>Reconstruction from Internet Photos (cont).</vt:lpstr>
      <vt:lpstr>Reconstruction from Internet Photos (cont).</vt:lpstr>
      <vt:lpstr>Reconstruction from Internet Photos (cont).</vt:lpstr>
      <vt:lpstr>7.5 Constrained Structure and Motion</vt:lpstr>
      <vt:lpstr>Constrained Structure and Motion (cont).</vt:lpstr>
      <vt:lpstr>Constrained Structure and Motion (cont).</vt:lpstr>
      <vt:lpstr>End of Chapter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vision</dc:creator>
  <cp:lastModifiedBy>tang tsunhsien</cp:lastModifiedBy>
  <cp:revision>537</cp:revision>
  <dcterms:created xsi:type="dcterms:W3CDTF">1601-01-01T00:00:00Z</dcterms:created>
  <dcterms:modified xsi:type="dcterms:W3CDTF">2019-06-17T18:30:07Z</dcterms:modified>
</cp:coreProperties>
</file>